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0"/>
  </p:notesMasterIdLst>
  <p:handoutMasterIdLst>
    <p:handoutMasterId r:id="rId31"/>
  </p:handoutMasterIdLst>
  <p:sldIdLst>
    <p:sldId id="256" r:id="rId5"/>
    <p:sldId id="261" r:id="rId6"/>
    <p:sldId id="262" r:id="rId7"/>
    <p:sldId id="263" r:id="rId8"/>
    <p:sldId id="265" r:id="rId9"/>
    <p:sldId id="264"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84" r:id="rId23"/>
    <p:sldId id="279" r:id="rId24"/>
    <p:sldId id="280" r:id="rId25"/>
    <p:sldId id="281" r:id="rId26"/>
    <p:sldId id="282" r:id="rId27"/>
    <p:sldId id="283" r:id="rId28"/>
    <p:sldId id="260" r:id="rId2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9BE8A02-5E70-4BED-88C7-CB5D0F80EF33}">
          <p14:sldIdLst>
            <p14:sldId id="256"/>
            <p14:sldId id="261"/>
            <p14:sldId id="262"/>
            <p14:sldId id="263"/>
            <p14:sldId id="265"/>
            <p14:sldId id="264"/>
            <p14:sldId id="266"/>
            <p14:sldId id="267"/>
            <p14:sldId id="268"/>
            <p14:sldId id="269"/>
            <p14:sldId id="270"/>
            <p14:sldId id="272"/>
            <p14:sldId id="273"/>
            <p14:sldId id="274"/>
            <p14:sldId id="275"/>
            <p14:sldId id="276"/>
            <p14:sldId id="277"/>
            <p14:sldId id="278"/>
            <p14:sldId id="284"/>
            <p14:sldId id="279"/>
            <p14:sldId id="280"/>
            <p14:sldId id="281"/>
            <p14:sldId id="282"/>
            <p14:sldId id="283"/>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137" d="100"/>
          <a:sy n="137" d="100"/>
        </p:scale>
        <p:origin x="126" y="6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20/07/2023</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20/07/2023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25</a:t>
            </a:fld>
            <a:endParaRPr lang="es-E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409C0D2-15DE-4FAC-845B-C48979FFAEB9}" type="datetime1">
              <a:rPr lang="es-ES" noProof="0" smtClean="0"/>
              <a:t>20/07/2023</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CF9F163-DD03-4353-882E-CE0F9A80F1C3}" type="datetime1">
              <a:rPr lang="es-ES" noProof="0" smtClean="0"/>
              <a:t>20/07/2023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D2FF54C-EA2F-453C-857C-5C9ADB86CB43}" type="datetime1">
              <a:rPr lang="es-ES" noProof="0" smtClean="0"/>
              <a:t>20/07/2023</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20/07/2023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85E27922-51B6-4B96-9C28-2CD2060AE75A}" type="datetime1">
              <a:rPr lang="es-ES" noProof="0" smtClean="0"/>
              <a:t>20/07/2023</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3ECF5D1-1C98-40FD-9D65-EED7644802B9}" type="datetime1">
              <a:rPr lang="es-ES" noProof="0" smtClean="0"/>
              <a:t>20/07/2023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556C746-EB55-4634-AD93-A9FF2473885C}" type="datetime1">
              <a:rPr lang="es-ES" noProof="0" smtClean="0"/>
              <a:t>20/07/2023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C9051F13-F75A-440F-BED7-E2004746A95F}" type="datetime1">
              <a:rPr lang="es-ES" noProof="0" smtClean="0"/>
              <a:t>20/07/2023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3D7A2E7D-666A-420B-9042-959E1D47E21D}" type="datetime1">
              <a:rPr lang="es-ES" noProof="0" smtClean="0"/>
              <a:t>20/07/2023</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0403F12F-0E67-4CAB-8DFD-26DCD4A99D59}" type="datetime1">
              <a:rPr lang="es-ES" noProof="0" smtClean="0"/>
              <a:t>20/07/2023</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9709DA8C-1A59-4B91-B9EA-509377CD0E23}" type="datetime1">
              <a:rPr lang="es-ES" noProof="0" smtClean="0"/>
              <a:t>20/07/2023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DF7BF2-42BB-439B-88AA-F60334FF1291}" type="datetime1">
              <a:rPr lang="es-ES" noProof="0" smtClean="0"/>
              <a:t>20/07/2023</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b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bmp"/><Relationship Id="rId2" Type="http://schemas.openxmlformats.org/officeDocument/2006/relationships/image" Target="../media/image20.bmp"/><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bmp"/><Relationship Id="rId2" Type="http://schemas.openxmlformats.org/officeDocument/2006/relationships/image" Target="../media/image22.b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bmp"/><Relationship Id="rId2" Type="http://schemas.openxmlformats.org/officeDocument/2006/relationships/image" Target="../media/image24.b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6000" dirty="0" err="1">
                <a:solidFill>
                  <a:schemeClr val="bg1"/>
                </a:solidFill>
              </a:rPr>
              <a:t>Cuda</a:t>
            </a:r>
            <a:r>
              <a:rPr lang="es-ES" sz="6000" dirty="0">
                <a:solidFill>
                  <a:schemeClr val="bg1"/>
                </a:solidFill>
              </a:rPr>
              <a:t> </a:t>
            </a:r>
            <a:r>
              <a:rPr lang="es-ES" sz="6000" dirty="0" err="1">
                <a:solidFill>
                  <a:schemeClr val="bg1"/>
                </a:solidFill>
              </a:rPr>
              <a:t>raytracer</a:t>
            </a:r>
            <a:endParaRPr lang="es-ES" sz="6000" dirty="0">
              <a:solidFill>
                <a:schemeClr val="bg1"/>
              </a:solidFill>
            </a:endParaRP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n-US" dirty="0">
                <a:solidFill>
                  <a:srgbClr val="7CEBFF"/>
                </a:solidFill>
              </a:rPr>
              <a:t>Jacobo Larsson linares</a:t>
            </a:r>
            <a:endParaRPr lang="es-E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47730-EFDF-8686-64C2-127E3B1EBD85}"/>
              </a:ext>
            </a:extLst>
          </p:cNvPr>
          <p:cNvSpPr>
            <a:spLocks noGrp="1"/>
          </p:cNvSpPr>
          <p:nvPr>
            <p:ph type="title"/>
          </p:nvPr>
        </p:nvSpPr>
        <p:spPr>
          <a:xfrm>
            <a:off x="581193" y="729658"/>
            <a:ext cx="11029616" cy="988332"/>
          </a:xfrm>
        </p:spPr>
        <p:txBody>
          <a:bodyPr anchor="b">
            <a:normAutofit/>
          </a:bodyPr>
          <a:lstStyle/>
          <a:p>
            <a:r>
              <a:rPr lang="en-US" dirty="0"/>
              <a:t>warps</a:t>
            </a:r>
          </a:p>
        </p:txBody>
      </p:sp>
      <p:sp>
        <p:nvSpPr>
          <p:cNvPr id="11" name="Content Placeholder 2">
            <a:extLst>
              <a:ext uri="{FF2B5EF4-FFF2-40B4-BE49-F238E27FC236}">
                <a16:creationId xmlns:a16="http://schemas.microsoft.com/office/drawing/2014/main" id="{38EB4D86-3911-BDD7-E55B-F493741F26F2}"/>
              </a:ext>
            </a:extLst>
          </p:cNvPr>
          <p:cNvSpPr>
            <a:spLocks noGrp="1"/>
          </p:cNvSpPr>
          <p:nvPr>
            <p:ph sz="half" idx="1"/>
          </p:nvPr>
        </p:nvSpPr>
        <p:spPr>
          <a:xfrm>
            <a:off x="581193" y="2228003"/>
            <a:ext cx="5422390" cy="4312399"/>
          </a:xfrm>
        </p:spPr>
        <p:txBody>
          <a:bodyPr anchor="ctr">
            <a:normAutofit/>
          </a:bodyPr>
          <a:lstStyle/>
          <a:p>
            <a:r>
              <a:rPr lang="en-US" dirty="0"/>
              <a:t>SIMT (Single Instruction Multiple Thread) execution model</a:t>
            </a:r>
          </a:p>
          <a:p>
            <a:r>
              <a:rPr lang="en-US" dirty="0"/>
              <a:t>Set of 32 threads within a thread block, so thread count per block should be multiple of 32</a:t>
            </a:r>
          </a:p>
          <a:p>
            <a:r>
              <a:rPr lang="en-US" dirty="0"/>
              <a:t>All the threads in a wrap execute the same instruction</a:t>
            </a:r>
          </a:p>
          <a:p>
            <a:r>
              <a:rPr lang="en-US" dirty="0"/>
              <a:t>A warp is done with execution only when all the threads inside it are done</a:t>
            </a:r>
          </a:p>
        </p:txBody>
      </p:sp>
      <p:pic>
        <p:nvPicPr>
          <p:cNvPr id="12" name="Imagen 11" descr="Diagrama&#10;&#10;Descripción generada automáticamente">
            <a:extLst>
              <a:ext uri="{FF2B5EF4-FFF2-40B4-BE49-F238E27FC236}">
                <a16:creationId xmlns:a16="http://schemas.microsoft.com/office/drawing/2014/main" id="{E3D45669-FF02-F6F7-E6AD-AB10209867A9}"/>
              </a:ext>
            </a:extLst>
          </p:cNvPr>
          <p:cNvPicPr>
            <a:picLocks noChangeAspect="1"/>
          </p:cNvPicPr>
          <p:nvPr/>
        </p:nvPicPr>
        <p:blipFill>
          <a:blip r:embed="rId2"/>
          <a:stretch>
            <a:fillRect/>
          </a:stretch>
        </p:blipFill>
        <p:spPr>
          <a:xfrm>
            <a:off x="6188417" y="2526257"/>
            <a:ext cx="5422392" cy="3036539"/>
          </a:xfrm>
          <a:prstGeom prst="rect">
            <a:avLst/>
          </a:prstGeom>
          <a:noFill/>
        </p:spPr>
      </p:pic>
    </p:spTree>
    <p:extLst>
      <p:ext uri="{BB962C8B-B14F-4D97-AF65-F5344CB8AC3E}">
        <p14:creationId xmlns:p14="http://schemas.microsoft.com/office/powerpoint/2010/main" val="259092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72B94-83D6-1C76-5DDA-FCE7B2648FFC}"/>
              </a:ext>
            </a:extLst>
          </p:cNvPr>
          <p:cNvSpPr>
            <a:spLocks noGrp="1"/>
          </p:cNvSpPr>
          <p:nvPr>
            <p:ph type="title"/>
          </p:nvPr>
        </p:nvSpPr>
        <p:spPr>
          <a:xfrm>
            <a:off x="581193" y="729658"/>
            <a:ext cx="11029616" cy="988332"/>
          </a:xfrm>
        </p:spPr>
        <p:txBody>
          <a:bodyPr anchor="b">
            <a:normAutofit/>
          </a:bodyPr>
          <a:lstStyle/>
          <a:p>
            <a:r>
              <a:rPr lang="en-US" dirty="0"/>
              <a:t>Memory hierarchy</a:t>
            </a:r>
          </a:p>
        </p:txBody>
      </p:sp>
      <p:sp>
        <p:nvSpPr>
          <p:cNvPr id="3" name="Marcador de contenido 2">
            <a:extLst>
              <a:ext uri="{FF2B5EF4-FFF2-40B4-BE49-F238E27FC236}">
                <a16:creationId xmlns:a16="http://schemas.microsoft.com/office/drawing/2014/main" id="{665D11FE-8D75-6FD0-B7C3-743723F1C7EF}"/>
              </a:ext>
            </a:extLst>
          </p:cNvPr>
          <p:cNvSpPr>
            <a:spLocks noGrp="1"/>
          </p:cNvSpPr>
          <p:nvPr>
            <p:ph sz="half" idx="1"/>
          </p:nvPr>
        </p:nvSpPr>
        <p:spPr>
          <a:xfrm>
            <a:off x="581193" y="2228003"/>
            <a:ext cx="5422390" cy="3633047"/>
          </a:xfrm>
        </p:spPr>
        <p:txBody>
          <a:bodyPr anchor="ctr">
            <a:normAutofit/>
          </a:bodyPr>
          <a:lstStyle/>
          <a:p>
            <a:pPr marL="0" indent="0">
              <a:buNone/>
            </a:pPr>
            <a:r>
              <a:rPr lang="en-US" dirty="0"/>
              <a:t>In order to access memory in kernel functions, we must allocate it in the GPU RAM, but memory allocated in the GPU RAM must be copied onto RAM for the host to be able to access it</a:t>
            </a:r>
          </a:p>
          <a:p>
            <a:pPr marL="0" indent="0">
              <a:buNone/>
            </a:pPr>
            <a:r>
              <a:rPr lang="en-US" dirty="0"/>
              <a:t>There are four five of memory allocation with CUDA:</a:t>
            </a:r>
          </a:p>
          <a:p>
            <a:r>
              <a:rPr lang="en-US" dirty="0"/>
              <a:t>Pageable memory</a:t>
            </a:r>
          </a:p>
          <a:p>
            <a:r>
              <a:rPr lang="en-US" dirty="0"/>
              <a:t>Pinned memory</a:t>
            </a:r>
          </a:p>
          <a:p>
            <a:r>
              <a:rPr lang="en-US" dirty="0"/>
              <a:t>Mapped memory</a:t>
            </a:r>
          </a:p>
          <a:p>
            <a:r>
              <a:rPr lang="en-US" dirty="0"/>
              <a:t>Unified memory</a:t>
            </a:r>
          </a:p>
          <a:p>
            <a:r>
              <a:rPr lang="en-US" dirty="0"/>
              <a:t>GPU memory</a:t>
            </a:r>
          </a:p>
        </p:txBody>
      </p:sp>
      <p:pic>
        <p:nvPicPr>
          <p:cNvPr id="8" name="Imagen 7" descr="Diagrama&#10;&#10;Descripción generada automáticamente">
            <a:extLst>
              <a:ext uri="{FF2B5EF4-FFF2-40B4-BE49-F238E27FC236}">
                <a16:creationId xmlns:a16="http://schemas.microsoft.com/office/drawing/2014/main" id="{9BE20598-EF3D-1A96-264B-44504328FEE9}"/>
              </a:ext>
            </a:extLst>
          </p:cNvPr>
          <p:cNvPicPr>
            <a:picLocks noChangeAspect="1"/>
          </p:cNvPicPr>
          <p:nvPr/>
        </p:nvPicPr>
        <p:blipFill>
          <a:blip r:embed="rId2"/>
          <a:stretch>
            <a:fillRect/>
          </a:stretch>
        </p:blipFill>
        <p:spPr>
          <a:xfrm>
            <a:off x="7304018" y="2228003"/>
            <a:ext cx="3191189" cy="3633047"/>
          </a:xfrm>
          <a:prstGeom prst="rect">
            <a:avLst/>
          </a:prstGeom>
          <a:noFill/>
        </p:spPr>
      </p:pic>
    </p:spTree>
    <p:extLst>
      <p:ext uri="{BB962C8B-B14F-4D97-AF65-F5344CB8AC3E}">
        <p14:creationId xmlns:p14="http://schemas.microsoft.com/office/powerpoint/2010/main" val="317734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0BA69-9FF4-87AD-4754-72B44AE4826E}"/>
              </a:ext>
            </a:extLst>
          </p:cNvPr>
          <p:cNvSpPr>
            <a:spLocks noGrp="1"/>
          </p:cNvSpPr>
          <p:nvPr>
            <p:ph type="title"/>
          </p:nvPr>
        </p:nvSpPr>
        <p:spPr>
          <a:xfrm>
            <a:off x="581193" y="729658"/>
            <a:ext cx="11029616" cy="988332"/>
          </a:xfrm>
        </p:spPr>
        <p:txBody>
          <a:bodyPr anchor="b">
            <a:normAutofit/>
          </a:bodyPr>
          <a:lstStyle/>
          <a:p>
            <a:r>
              <a:rPr lang="en-US" dirty="0"/>
              <a:t>Memory hierarchy: pageable and pinned memory</a:t>
            </a:r>
          </a:p>
        </p:txBody>
      </p:sp>
      <p:sp>
        <p:nvSpPr>
          <p:cNvPr id="3" name="Marcador de contenido 2">
            <a:extLst>
              <a:ext uri="{FF2B5EF4-FFF2-40B4-BE49-F238E27FC236}">
                <a16:creationId xmlns:a16="http://schemas.microsoft.com/office/drawing/2014/main" id="{4D7113DB-150C-DD86-22DD-04B6A3ED81F5}"/>
              </a:ext>
            </a:extLst>
          </p:cNvPr>
          <p:cNvSpPr>
            <a:spLocks noGrp="1"/>
          </p:cNvSpPr>
          <p:nvPr>
            <p:ph sz="half" idx="1"/>
          </p:nvPr>
        </p:nvSpPr>
        <p:spPr>
          <a:xfrm>
            <a:off x="581193" y="2228003"/>
            <a:ext cx="5422390" cy="3633047"/>
          </a:xfrm>
        </p:spPr>
        <p:txBody>
          <a:bodyPr anchor="ctr">
            <a:normAutofit/>
          </a:bodyPr>
          <a:lstStyle/>
          <a:p>
            <a:pPr marL="0" indent="0">
              <a:buNone/>
            </a:pPr>
            <a:r>
              <a:rPr lang="en-US" dirty="0"/>
              <a:t>The memory allocated by the host is by default pageable. To use this data in the GPU we must make a transfer, but CUDA implicitly copies this memory into a temporary pinned memory buffer, and then transfers it to the device</a:t>
            </a:r>
          </a:p>
          <a:p>
            <a:pPr marL="0" indent="0">
              <a:buNone/>
            </a:pPr>
            <a:r>
              <a:rPr lang="en-US" dirty="0"/>
              <a:t>We can avoid this by directly allocating pinned memory.</a:t>
            </a:r>
          </a:p>
        </p:txBody>
      </p:sp>
      <p:pic>
        <p:nvPicPr>
          <p:cNvPr id="6" name="Imagen 5" descr="Diagrama&#10;&#10;Descripción generada automáticamente">
            <a:extLst>
              <a:ext uri="{FF2B5EF4-FFF2-40B4-BE49-F238E27FC236}">
                <a16:creationId xmlns:a16="http://schemas.microsoft.com/office/drawing/2014/main" id="{56BC7ED5-23B1-68F7-1FF1-1BD2C0AC3424}"/>
              </a:ext>
            </a:extLst>
          </p:cNvPr>
          <p:cNvPicPr>
            <a:picLocks noChangeAspect="1"/>
          </p:cNvPicPr>
          <p:nvPr/>
        </p:nvPicPr>
        <p:blipFill>
          <a:blip r:embed="rId2"/>
          <a:stretch>
            <a:fillRect/>
          </a:stretch>
        </p:blipFill>
        <p:spPr>
          <a:xfrm>
            <a:off x="6188417" y="2614370"/>
            <a:ext cx="5422392" cy="2860312"/>
          </a:xfrm>
          <a:prstGeom prst="rect">
            <a:avLst/>
          </a:prstGeom>
          <a:noFill/>
        </p:spPr>
      </p:pic>
    </p:spTree>
    <p:extLst>
      <p:ext uri="{BB962C8B-B14F-4D97-AF65-F5344CB8AC3E}">
        <p14:creationId xmlns:p14="http://schemas.microsoft.com/office/powerpoint/2010/main" val="323194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0BA69-9FF4-87AD-4754-72B44AE4826E}"/>
              </a:ext>
            </a:extLst>
          </p:cNvPr>
          <p:cNvSpPr>
            <a:spLocks noGrp="1"/>
          </p:cNvSpPr>
          <p:nvPr>
            <p:ph type="title"/>
          </p:nvPr>
        </p:nvSpPr>
        <p:spPr>
          <a:xfrm>
            <a:off x="581193" y="729658"/>
            <a:ext cx="11029616" cy="988332"/>
          </a:xfrm>
        </p:spPr>
        <p:txBody>
          <a:bodyPr anchor="b">
            <a:normAutofit/>
          </a:bodyPr>
          <a:lstStyle/>
          <a:p>
            <a:r>
              <a:rPr lang="en-US" dirty="0"/>
              <a:t>Memory hierarchy: mapped and unified memory</a:t>
            </a:r>
          </a:p>
        </p:txBody>
      </p:sp>
      <p:sp>
        <p:nvSpPr>
          <p:cNvPr id="3" name="Marcador de contenido 2">
            <a:extLst>
              <a:ext uri="{FF2B5EF4-FFF2-40B4-BE49-F238E27FC236}">
                <a16:creationId xmlns:a16="http://schemas.microsoft.com/office/drawing/2014/main" id="{4D7113DB-150C-DD86-22DD-04B6A3ED81F5}"/>
              </a:ext>
            </a:extLst>
          </p:cNvPr>
          <p:cNvSpPr>
            <a:spLocks noGrp="1"/>
          </p:cNvSpPr>
          <p:nvPr>
            <p:ph sz="half" idx="1"/>
          </p:nvPr>
        </p:nvSpPr>
        <p:spPr>
          <a:xfrm>
            <a:off x="581193" y="2228003"/>
            <a:ext cx="5422390" cy="3633047"/>
          </a:xfrm>
        </p:spPr>
        <p:txBody>
          <a:bodyPr anchor="ctr">
            <a:normAutofit/>
          </a:bodyPr>
          <a:lstStyle/>
          <a:p>
            <a:r>
              <a:rPr lang="en-US" dirty="0"/>
              <a:t>Mapped memory is pinned memory that can be mapped into a device address. Data will not be copied into device memory, but transfers will happen during execution</a:t>
            </a:r>
          </a:p>
          <a:p>
            <a:pPr marL="0" indent="0"/>
            <a:endParaRPr lang="en-US"/>
          </a:p>
          <a:p>
            <a:r>
              <a:rPr lang="en-US" dirty="0"/>
              <a:t>Unified memory is a pool of memory which is accessible by both device and host, but data migration still happens under the hood</a:t>
            </a:r>
          </a:p>
        </p:txBody>
      </p:sp>
      <p:pic>
        <p:nvPicPr>
          <p:cNvPr id="5" name="Imagen 4" descr="Diagrama, Esquemático&#10;&#10;Descripción generada automáticamente">
            <a:extLst>
              <a:ext uri="{FF2B5EF4-FFF2-40B4-BE49-F238E27FC236}">
                <a16:creationId xmlns:a16="http://schemas.microsoft.com/office/drawing/2014/main" id="{FA49EE57-86CF-FF4E-0EED-93C8FC670AD2}"/>
              </a:ext>
            </a:extLst>
          </p:cNvPr>
          <p:cNvPicPr>
            <a:picLocks noChangeAspect="1"/>
          </p:cNvPicPr>
          <p:nvPr/>
        </p:nvPicPr>
        <p:blipFill>
          <a:blip r:embed="rId2"/>
          <a:stretch>
            <a:fillRect/>
          </a:stretch>
        </p:blipFill>
        <p:spPr>
          <a:xfrm>
            <a:off x="6517287" y="2228003"/>
            <a:ext cx="4764652" cy="3633047"/>
          </a:xfrm>
          <a:prstGeom prst="rect">
            <a:avLst/>
          </a:prstGeom>
          <a:noFill/>
        </p:spPr>
      </p:pic>
    </p:spTree>
    <p:extLst>
      <p:ext uri="{BB962C8B-B14F-4D97-AF65-F5344CB8AC3E}">
        <p14:creationId xmlns:p14="http://schemas.microsoft.com/office/powerpoint/2010/main" val="44777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E5981-CAF8-E2E3-C0F8-54A8ECBA8ED8}"/>
              </a:ext>
            </a:extLst>
          </p:cNvPr>
          <p:cNvSpPr>
            <a:spLocks noGrp="1"/>
          </p:cNvSpPr>
          <p:nvPr>
            <p:ph type="title"/>
          </p:nvPr>
        </p:nvSpPr>
        <p:spPr>
          <a:xfrm>
            <a:off x="581193" y="729658"/>
            <a:ext cx="11029616" cy="988332"/>
          </a:xfrm>
        </p:spPr>
        <p:txBody>
          <a:bodyPr anchor="b">
            <a:normAutofit/>
          </a:bodyPr>
          <a:lstStyle/>
          <a:p>
            <a:r>
              <a:rPr lang="en-US" dirty="0"/>
              <a:t>Memory hierarchy: comparisons</a:t>
            </a:r>
          </a:p>
        </p:txBody>
      </p:sp>
      <p:sp>
        <p:nvSpPr>
          <p:cNvPr id="3" name="Marcador de contenido 2">
            <a:extLst>
              <a:ext uri="{FF2B5EF4-FFF2-40B4-BE49-F238E27FC236}">
                <a16:creationId xmlns:a16="http://schemas.microsoft.com/office/drawing/2014/main" id="{16E0ED36-888A-3392-6537-C01ED7E872F7}"/>
              </a:ext>
            </a:extLst>
          </p:cNvPr>
          <p:cNvSpPr>
            <a:spLocks noGrp="1"/>
          </p:cNvSpPr>
          <p:nvPr>
            <p:ph sz="half" idx="1"/>
          </p:nvPr>
        </p:nvSpPr>
        <p:spPr>
          <a:xfrm>
            <a:off x="3384804" y="2217218"/>
            <a:ext cx="5422390" cy="1078657"/>
          </a:xfrm>
        </p:spPr>
        <p:txBody>
          <a:bodyPr anchor="ctr">
            <a:normAutofit/>
          </a:bodyPr>
          <a:lstStyle/>
          <a:p>
            <a:pPr marL="0" indent="0">
              <a:buNone/>
            </a:pPr>
            <a:r>
              <a:rPr lang="en-US" dirty="0"/>
              <a:t>These are some statistics of the use of the different types of memory allocation for a function that takes two arrays of 1,000,000 elements and sums them.</a:t>
            </a:r>
          </a:p>
        </p:txBody>
      </p:sp>
      <p:pic>
        <p:nvPicPr>
          <p:cNvPr id="6" name="Imagen 5">
            <a:extLst>
              <a:ext uri="{FF2B5EF4-FFF2-40B4-BE49-F238E27FC236}">
                <a16:creationId xmlns:a16="http://schemas.microsoft.com/office/drawing/2014/main" id="{347BDE6E-9F28-A7F2-6B55-8A85D0A028C6}"/>
              </a:ext>
            </a:extLst>
          </p:cNvPr>
          <p:cNvPicPr>
            <a:picLocks noChangeAspect="1"/>
          </p:cNvPicPr>
          <p:nvPr/>
        </p:nvPicPr>
        <p:blipFill>
          <a:blip r:embed="rId2"/>
          <a:stretch>
            <a:fillRect/>
          </a:stretch>
        </p:blipFill>
        <p:spPr>
          <a:xfrm>
            <a:off x="3384802" y="3562126"/>
            <a:ext cx="5422392" cy="3009427"/>
          </a:xfrm>
          <a:prstGeom prst="rect">
            <a:avLst/>
          </a:prstGeom>
          <a:noFill/>
        </p:spPr>
      </p:pic>
    </p:spTree>
    <p:extLst>
      <p:ext uri="{BB962C8B-B14F-4D97-AF65-F5344CB8AC3E}">
        <p14:creationId xmlns:p14="http://schemas.microsoft.com/office/powerpoint/2010/main" val="3648089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71BC4-BFF5-0054-A4B1-FA51B3234D6D}"/>
              </a:ext>
            </a:extLst>
          </p:cNvPr>
          <p:cNvSpPr>
            <a:spLocks noGrp="1"/>
          </p:cNvSpPr>
          <p:nvPr>
            <p:ph type="title"/>
          </p:nvPr>
        </p:nvSpPr>
        <p:spPr>
          <a:xfrm>
            <a:off x="581193" y="729658"/>
            <a:ext cx="11029616" cy="988332"/>
          </a:xfrm>
        </p:spPr>
        <p:txBody>
          <a:bodyPr anchor="b">
            <a:normAutofit/>
          </a:bodyPr>
          <a:lstStyle/>
          <a:p>
            <a:r>
              <a:rPr lang="en-US" dirty="0" err="1"/>
              <a:t>Cuda</a:t>
            </a:r>
            <a:r>
              <a:rPr lang="en-US" dirty="0"/>
              <a:t> </a:t>
            </a:r>
            <a:r>
              <a:rPr lang="en-US" dirty="0" err="1"/>
              <a:t>Raytracer</a:t>
            </a:r>
            <a:r>
              <a:rPr lang="en-US" dirty="0"/>
              <a:t> implementation: milestone 1</a:t>
            </a:r>
          </a:p>
        </p:txBody>
      </p:sp>
      <p:pic>
        <p:nvPicPr>
          <p:cNvPr id="6" name="Imagen 5">
            <a:extLst>
              <a:ext uri="{FF2B5EF4-FFF2-40B4-BE49-F238E27FC236}">
                <a16:creationId xmlns:a16="http://schemas.microsoft.com/office/drawing/2014/main" id="{3BF7B931-5435-C0DD-12A3-B8BC269BDA07}"/>
              </a:ext>
            </a:extLst>
          </p:cNvPr>
          <p:cNvPicPr>
            <a:picLocks noChangeAspect="1"/>
          </p:cNvPicPr>
          <p:nvPr/>
        </p:nvPicPr>
        <p:blipFill>
          <a:blip r:embed="rId2"/>
          <a:stretch>
            <a:fillRect/>
          </a:stretch>
        </p:blipFill>
        <p:spPr>
          <a:xfrm>
            <a:off x="1475864" y="2228003"/>
            <a:ext cx="3633047" cy="3633047"/>
          </a:xfrm>
          <a:prstGeom prst="rect">
            <a:avLst/>
          </a:prstGeom>
          <a:noFill/>
        </p:spPr>
      </p:pic>
      <p:sp>
        <p:nvSpPr>
          <p:cNvPr id="3" name="Marcador de contenido 2">
            <a:extLst>
              <a:ext uri="{FF2B5EF4-FFF2-40B4-BE49-F238E27FC236}">
                <a16:creationId xmlns:a16="http://schemas.microsoft.com/office/drawing/2014/main" id="{E98B5562-03A2-C688-7045-09F952132EAF}"/>
              </a:ext>
            </a:extLst>
          </p:cNvPr>
          <p:cNvSpPr>
            <a:spLocks noGrp="1"/>
          </p:cNvSpPr>
          <p:nvPr>
            <p:ph sz="half" idx="2"/>
          </p:nvPr>
        </p:nvSpPr>
        <p:spPr>
          <a:xfrm>
            <a:off x="6188417" y="2228003"/>
            <a:ext cx="5422392" cy="3633047"/>
          </a:xfrm>
        </p:spPr>
        <p:txBody>
          <a:bodyPr anchor="ctr">
            <a:normAutofit/>
          </a:bodyPr>
          <a:lstStyle/>
          <a:p>
            <a:pPr>
              <a:lnSpc>
                <a:spcPct val="150000"/>
              </a:lnSpc>
            </a:pPr>
            <a:r>
              <a:rPr lang="en-US" sz="2000" dirty="0"/>
              <a:t>Render function runs in GPU</a:t>
            </a:r>
          </a:p>
          <a:p>
            <a:pPr lvl="1">
              <a:lnSpc>
                <a:spcPct val="150000"/>
              </a:lnSpc>
              <a:buSzPct val="79000"/>
              <a:buFont typeface="Wingdings" panose="05000000000000000000" pitchFamily="2" charset="2"/>
              <a:buChar char="q"/>
            </a:pPr>
            <a:r>
              <a:rPr lang="en-US" sz="2000" dirty="0"/>
              <a:t>One thread per pixel</a:t>
            </a:r>
          </a:p>
          <a:p>
            <a:pPr lvl="1">
              <a:lnSpc>
                <a:spcPct val="150000"/>
              </a:lnSpc>
              <a:buSzPct val="79000"/>
              <a:buFont typeface="Wingdings" panose="05000000000000000000" pitchFamily="2" charset="2"/>
              <a:buChar char="q"/>
            </a:pPr>
            <a:r>
              <a:rPr lang="en-US" sz="2000" dirty="0"/>
              <a:t>Thread blocks of 8x8 in size</a:t>
            </a:r>
          </a:p>
          <a:p>
            <a:pPr>
              <a:lnSpc>
                <a:spcPct val="150000"/>
              </a:lnSpc>
            </a:pPr>
            <a:r>
              <a:rPr lang="en-US" sz="2000" dirty="0"/>
              <a:t>Unified memory for the frame buffer</a:t>
            </a:r>
          </a:p>
          <a:p>
            <a:pPr>
              <a:lnSpc>
                <a:spcPct val="150000"/>
              </a:lnSpc>
            </a:pPr>
            <a:r>
              <a:rPr lang="en-US" sz="2000" dirty="0"/>
              <a:t>Scene objects allocated in the GPU RAM</a:t>
            </a:r>
          </a:p>
        </p:txBody>
      </p:sp>
    </p:spTree>
    <p:extLst>
      <p:ext uri="{BB962C8B-B14F-4D97-AF65-F5344CB8AC3E}">
        <p14:creationId xmlns:p14="http://schemas.microsoft.com/office/powerpoint/2010/main" val="2898623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2A4AFB-474E-682D-0474-28965268C9BB}"/>
              </a:ext>
            </a:extLst>
          </p:cNvPr>
          <p:cNvSpPr>
            <a:spLocks noGrp="1"/>
          </p:cNvSpPr>
          <p:nvPr>
            <p:ph type="title"/>
          </p:nvPr>
        </p:nvSpPr>
        <p:spPr>
          <a:xfrm>
            <a:off x="581193" y="729658"/>
            <a:ext cx="11029616" cy="988332"/>
          </a:xfrm>
        </p:spPr>
        <p:txBody>
          <a:bodyPr anchor="b">
            <a:normAutofit/>
          </a:bodyPr>
          <a:lstStyle/>
          <a:p>
            <a:r>
              <a:rPr lang="en-US" dirty="0" err="1"/>
              <a:t>Cuda</a:t>
            </a:r>
            <a:r>
              <a:rPr lang="en-US" dirty="0"/>
              <a:t> </a:t>
            </a:r>
            <a:r>
              <a:rPr lang="en-US" dirty="0" err="1"/>
              <a:t>Raytracer</a:t>
            </a:r>
            <a:r>
              <a:rPr lang="en-US" dirty="0"/>
              <a:t> implementation: milestone 2</a:t>
            </a:r>
          </a:p>
        </p:txBody>
      </p:sp>
      <p:sp>
        <p:nvSpPr>
          <p:cNvPr id="3" name="Marcador de contenido 2">
            <a:extLst>
              <a:ext uri="{FF2B5EF4-FFF2-40B4-BE49-F238E27FC236}">
                <a16:creationId xmlns:a16="http://schemas.microsoft.com/office/drawing/2014/main" id="{210B873F-2417-0746-F734-0355C0B58E5B}"/>
              </a:ext>
            </a:extLst>
          </p:cNvPr>
          <p:cNvSpPr>
            <a:spLocks noGrp="1"/>
          </p:cNvSpPr>
          <p:nvPr>
            <p:ph sz="half" idx="1"/>
          </p:nvPr>
        </p:nvSpPr>
        <p:spPr>
          <a:xfrm>
            <a:off x="581193" y="2228003"/>
            <a:ext cx="5422390" cy="3633047"/>
          </a:xfrm>
        </p:spPr>
        <p:txBody>
          <a:bodyPr anchor="ctr">
            <a:normAutofit/>
          </a:bodyPr>
          <a:lstStyle/>
          <a:p>
            <a:pPr marL="0" indent="0">
              <a:buNone/>
            </a:pPr>
            <a:r>
              <a:rPr lang="en-US" dirty="0"/>
              <a:t>Rays now bounce off objects when they collide with them, but the new ray needs randomness to be created.</a:t>
            </a:r>
          </a:p>
          <a:p>
            <a:pPr marL="0" indent="0">
              <a:buNone/>
            </a:pPr>
            <a:endParaRPr lang="en-US" dirty="0"/>
          </a:p>
          <a:p>
            <a:pPr marL="0" indent="0">
              <a:buNone/>
            </a:pPr>
            <a:r>
              <a:rPr lang="en-US" dirty="0"/>
              <a:t>We need the same number of random generators as current threads running.</a:t>
            </a:r>
          </a:p>
        </p:txBody>
      </p:sp>
      <p:pic>
        <p:nvPicPr>
          <p:cNvPr id="5" name="Marcador de contenido 4" descr="Diagrama&#10;&#10;Descripción generada automáticamente">
            <a:extLst>
              <a:ext uri="{FF2B5EF4-FFF2-40B4-BE49-F238E27FC236}">
                <a16:creationId xmlns:a16="http://schemas.microsoft.com/office/drawing/2014/main" id="{70094CEE-3347-FB4E-130E-CCBAAC67DDA5}"/>
              </a:ext>
            </a:extLst>
          </p:cNvPr>
          <p:cNvPicPr>
            <a:picLocks noGrp="1" noChangeAspect="1"/>
          </p:cNvPicPr>
          <p:nvPr>
            <p:ph sz="half" idx="2"/>
          </p:nvPr>
        </p:nvPicPr>
        <p:blipFill>
          <a:blip r:embed="rId2"/>
          <a:stretch>
            <a:fillRect/>
          </a:stretch>
        </p:blipFill>
        <p:spPr>
          <a:xfrm>
            <a:off x="6188417" y="2234803"/>
            <a:ext cx="5422392" cy="3619446"/>
          </a:xfrm>
          <a:prstGeom prst="rect">
            <a:avLst/>
          </a:prstGeom>
          <a:noFill/>
        </p:spPr>
      </p:pic>
    </p:spTree>
    <p:extLst>
      <p:ext uri="{BB962C8B-B14F-4D97-AF65-F5344CB8AC3E}">
        <p14:creationId xmlns:p14="http://schemas.microsoft.com/office/powerpoint/2010/main" val="941860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EC0BA-B663-A237-A198-F68D066DCCAB}"/>
              </a:ext>
            </a:extLst>
          </p:cNvPr>
          <p:cNvSpPr>
            <a:spLocks noGrp="1"/>
          </p:cNvSpPr>
          <p:nvPr>
            <p:ph type="title"/>
          </p:nvPr>
        </p:nvSpPr>
        <p:spPr/>
        <p:txBody>
          <a:bodyPr/>
          <a:lstStyle/>
          <a:p>
            <a:r>
              <a:rPr lang="en-US" dirty="0" err="1"/>
              <a:t>Cuda</a:t>
            </a:r>
            <a:r>
              <a:rPr lang="en-US" dirty="0"/>
              <a:t> </a:t>
            </a:r>
            <a:r>
              <a:rPr lang="en-US" dirty="0" err="1"/>
              <a:t>Raytracer</a:t>
            </a:r>
            <a:r>
              <a:rPr lang="en-US" dirty="0"/>
              <a:t> implementation: milestone 2</a:t>
            </a:r>
          </a:p>
        </p:txBody>
      </p:sp>
      <p:pic>
        <p:nvPicPr>
          <p:cNvPr id="6" name="Marcador de contenido 5" descr="Una lámpara encendida&#10;&#10;Descripción generada automáticamente con confianza baja">
            <a:extLst>
              <a:ext uri="{FF2B5EF4-FFF2-40B4-BE49-F238E27FC236}">
                <a16:creationId xmlns:a16="http://schemas.microsoft.com/office/drawing/2014/main" id="{C94BA08D-B028-0828-3265-974B7A449D39}"/>
              </a:ext>
            </a:extLst>
          </p:cNvPr>
          <p:cNvPicPr>
            <a:picLocks noGrp="1" noChangeAspect="1"/>
          </p:cNvPicPr>
          <p:nvPr>
            <p:ph sz="half" idx="1"/>
          </p:nvPr>
        </p:nvPicPr>
        <p:blipFill>
          <a:blip r:embed="rId2"/>
          <a:stretch>
            <a:fillRect/>
          </a:stretch>
        </p:blipFill>
        <p:spPr>
          <a:xfrm>
            <a:off x="1475581" y="2227263"/>
            <a:ext cx="3633787" cy="3633787"/>
          </a:xfrm>
        </p:spPr>
      </p:pic>
      <p:sp>
        <p:nvSpPr>
          <p:cNvPr id="4" name="Marcador de contenido 3">
            <a:extLst>
              <a:ext uri="{FF2B5EF4-FFF2-40B4-BE49-F238E27FC236}">
                <a16:creationId xmlns:a16="http://schemas.microsoft.com/office/drawing/2014/main" id="{1E8E6622-9774-43AE-3026-5D64297127A7}"/>
              </a:ext>
            </a:extLst>
          </p:cNvPr>
          <p:cNvSpPr>
            <a:spLocks noGrp="1"/>
          </p:cNvSpPr>
          <p:nvPr>
            <p:ph sz="half" idx="2"/>
          </p:nvPr>
        </p:nvSpPr>
        <p:spPr/>
        <p:txBody>
          <a:bodyPr/>
          <a:lstStyle/>
          <a:p>
            <a:r>
              <a:rPr lang="en-US" dirty="0"/>
              <a:t>A random number generator is created for each thread using </a:t>
            </a:r>
            <a:r>
              <a:rPr lang="en-US" dirty="0" err="1"/>
              <a:t>cuRAND</a:t>
            </a:r>
            <a:r>
              <a:rPr lang="en-US" dirty="0"/>
              <a:t>, with the thread index being the seed</a:t>
            </a:r>
          </a:p>
          <a:p>
            <a:r>
              <a:rPr lang="en-US" dirty="0"/>
              <a:t>Pixel samples are taken from casting rays multiple times per thread</a:t>
            </a:r>
          </a:p>
          <a:p>
            <a:r>
              <a:rPr lang="en-US" dirty="0"/>
              <a:t>Mapped memory for the frame buffer</a:t>
            </a:r>
          </a:p>
        </p:txBody>
      </p:sp>
    </p:spTree>
    <p:extLst>
      <p:ext uri="{BB962C8B-B14F-4D97-AF65-F5344CB8AC3E}">
        <p14:creationId xmlns:p14="http://schemas.microsoft.com/office/powerpoint/2010/main" val="4041989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4118C-B71C-B8DD-1C8D-B31631AED02F}"/>
              </a:ext>
            </a:extLst>
          </p:cNvPr>
          <p:cNvSpPr>
            <a:spLocks noGrp="1"/>
          </p:cNvSpPr>
          <p:nvPr>
            <p:ph type="title"/>
          </p:nvPr>
        </p:nvSpPr>
        <p:spPr>
          <a:xfrm>
            <a:off x="581193" y="729658"/>
            <a:ext cx="11029616" cy="988332"/>
          </a:xfrm>
        </p:spPr>
        <p:txBody>
          <a:bodyPr anchor="b">
            <a:normAutofit/>
          </a:bodyPr>
          <a:lstStyle/>
          <a:p>
            <a:r>
              <a:rPr lang="en-US" dirty="0" err="1"/>
              <a:t>Cuda</a:t>
            </a:r>
            <a:r>
              <a:rPr lang="en-US" dirty="0"/>
              <a:t> </a:t>
            </a:r>
            <a:r>
              <a:rPr lang="en-US" dirty="0" err="1"/>
              <a:t>Raytracer</a:t>
            </a:r>
            <a:r>
              <a:rPr lang="en-US" dirty="0"/>
              <a:t> implementation: milestone 3</a:t>
            </a:r>
          </a:p>
        </p:txBody>
      </p:sp>
      <p:sp>
        <p:nvSpPr>
          <p:cNvPr id="3" name="Marcador de contenido 2">
            <a:extLst>
              <a:ext uri="{FF2B5EF4-FFF2-40B4-BE49-F238E27FC236}">
                <a16:creationId xmlns:a16="http://schemas.microsoft.com/office/drawing/2014/main" id="{1EEC1AAF-9F82-A947-C531-3EBD489D1A4E}"/>
              </a:ext>
            </a:extLst>
          </p:cNvPr>
          <p:cNvSpPr>
            <a:spLocks noGrp="1"/>
          </p:cNvSpPr>
          <p:nvPr>
            <p:ph sz="half" idx="1"/>
          </p:nvPr>
        </p:nvSpPr>
        <p:spPr>
          <a:xfrm>
            <a:off x="581193" y="2228003"/>
            <a:ext cx="5422390" cy="3633047"/>
          </a:xfrm>
        </p:spPr>
        <p:txBody>
          <a:bodyPr anchor="ctr">
            <a:normAutofit/>
          </a:bodyPr>
          <a:lstStyle/>
          <a:p>
            <a:pPr marL="0" indent="0">
              <a:buNone/>
            </a:pPr>
            <a:r>
              <a:rPr lang="en-US" dirty="0"/>
              <a:t>Now there are complex meshes in the scene</a:t>
            </a:r>
          </a:p>
          <a:p>
            <a:pPr marL="0" indent="0">
              <a:buNone/>
            </a:pPr>
            <a:endParaRPr lang="en-US" dirty="0"/>
          </a:p>
          <a:p>
            <a:pPr marL="0" indent="0">
              <a:buNone/>
            </a:pPr>
            <a:r>
              <a:rPr lang="en-US" dirty="0"/>
              <a:t>High amounts of polygon intersection tests per thread would cause timeouts, and the program would crash</a:t>
            </a:r>
          </a:p>
        </p:txBody>
      </p:sp>
      <p:pic>
        <p:nvPicPr>
          <p:cNvPr id="1026" name="Picture 2" descr="Wireframe Material Cycles and Eevee! - Talk - GameDev.tv">
            <a:extLst>
              <a:ext uri="{FF2B5EF4-FFF2-40B4-BE49-F238E27FC236}">
                <a16:creationId xmlns:a16="http://schemas.microsoft.com/office/drawing/2014/main" id="{33BDE5F2-DEFA-300E-B116-85C3361271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8417" y="2519479"/>
            <a:ext cx="5422392" cy="305009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64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4118C-B71C-B8DD-1C8D-B31631AED02F}"/>
              </a:ext>
            </a:extLst>
          </p:cNvPr>
          <p:cNvSpPr>
            <a:spLocks noGrp="1"/>
          </p:cNvSpPr>
          <p:nvPr>
            <p:ph type="title"/>
          </p:nvPr>
        </p:nvSpPr>
        <p:spPr>
          <a:xfrm>
            <a:off x="581193" y="729658"/>
            <a:ext cx="11029616" cy="988332"/>
          </a:xfrm>
        </p:spPr>
        <p:txBody>
          <a:bodyPr anchor="b">
            <a:normAutofit/>
          </a:bodyPr>
          <a:lstStyle/>
          <a:p>
            <a:r>
              <a:rPr lang="en-US" dirty="0" err="1"/>
              <a:t>Cuda</a:t>
            </a:r>
            <a:r>
              <a:rPr lang="en-US" dirty="0"/>
              <a:t> </a:t>
            </a:r>
            <a:r>
              <a:rPr lang="en-US" dirty="0" err="1"/>
              <a:t>Raytracer</a:t>
            </a:r>
            <a:r>
              <a:rPr lang="en-US" dirty="0"/>
              <a:t> implementation: milestone 3</a:t>
            </a:r>
          </a:p>
        </p:txBody>
      </p:sp>
      <p:pic>
        <p:nvPicPr>
          <p:cNvPr id="1026" name="Picture 2" descr="Wireframe Material Cycles and Eevee! - Talk - GameDev.tv">
            <a:extLst>
              <a:ext uri="{FF2B5EF4-FFF2-40B4-BE49-F238E27FC236}">
                <a16:creationId xmlns:a16="http://schemas.microsoft.com/office/drawing/2014/main" id="{33BDE5F2-DEFA-300E-B116-85C3361271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8417" y="2519479"/>
            <a:ext cx="5422392" cy="305009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AF453E53-DB83-DAD7-4F57-DE0654E8BD1B}"/>
              </a:ext>
            </a:extLst>
          </p:cNvPr>
          <p:cNvSpPr txBox="1">
            <a:spLocks/>
          </p:cNvSpPr>
          <p:nvPr/>
        </p:nvSpPr>
        <p:spPr>
          <a:xfrm>
            <a:off x="673610" y="2228002"/>
            <a:ext cx="5422390"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a:t>New approach:</a:t>
            </a:r>
          </a:p>
          <a:p>
            <a:r>
              <a:rPr lang="en-US" dirty="0"/>
              <a:t>Call the render function multiple times with smaller sample number</a:t>
            </a:r>
          </a:p>
          <a:p>
            <a:r>
              <a:rPr lang="en-US" dirty="0"/>
              <a:t>Accumulate the results of the render function</a:t>
            </a:r>
          </a:p>
          <a:p>
            <a:pPr marL="0" indent="0">
              <a:buNone/>
            </a:pPr>
            <a:r>
              <a:rPr lang="en-US" dirty="0"/>
              <a:t>Problem:</a:t>
            </a:r>
          </a:p>
          <a:p>
            <a:pPr marL="0" indent="0">
              <a:buNone/>
            </a:pPr>
            <a:r>
              <a:rPr lang="en-US" dirty="0"/>
              <a:t>We must wait until all the pixels in the screen are done rendering to execute the next kernel call</a:t>
            </a:r>
          </a:p>
          <a:p>
            <a:endParaRPr lang="en-US" dirty="0"/>
          </a:p>
        </p:txBody>
      </p:sp>
    </p:spTree>
    <p:extLst>
      <p:ext uri="{BB962C8B-B14F-4D97-AF65-F5344CB8AC3E}">
        <p14:creationId xmlns:p14="http://schemas.microsoft.com/office/powerpoint/2010/main" val="226286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4F17D5-E646-1A0F-2833-C0DFB8B6C553}"/>
              </a:ext>
            </a:extLst>
          </p:cNvPr>
          <p:cNvSpPr>
            <a:spLocks noGrp="1"/>
          </p:cNvSpPr>
          <p:nvPr>
            <p:ph type="title"/>
          </p:nvPr>
        </p:nvSpPr>
        <p:spPr/>
        <p:txBody>
          <a:bodyPr/>
          <a:lstStyle/>
          <a:p>
            <a:r>
              <a:rPr lang="en-US" dirty="0"/>
              <a:t>What is </a:t>
            </a:r>
            <a:r>
              <a:rPr lang="en-US" dirty="0" err="1"/>
              <a:t>cuda</a:t>
            </a:r>
            <a:r>
              <a:rPr lang="en-US" dirty="0"/>
              <a:t>?</a:t>
            </a:r>
          </a:p>
        </p:txBody>
      </p:sp>
      <p:sp>
        <p:nvSpPr>
          <p:cNvPr id="3" name="Marcador de contenido 2">
            <a:extLst>
              <a:ext uri="{FF2B5EF4-FFF2-40B4-BE49-F238E27FC236}">
                <a16:creationId xmlns:a16="http://schemas.microsoft.com/office/drawing/2014/main" id="{C315CE30-BF7C-E4AD-A950-962DD7AB495F}"/>
              </a:ext>
            </a:extLst>
          </p:cNvPr>
          <p:cNvSpPr>
            <a:spLocks noGrp="1"/>
          </p:cNvSpPr>
          <p:nvPr>
            <p:ph idx="1"/>
          </p:nvPr>
        </p:nvSpPr>
        <p:spPr>
          <a:xfrm>
            <a:off x="581191" y="2006009"/>
            <a:ext cx="11029615" cy="2412428"/>
          </a:xfrm>
        </p:spPr>
        <p:txBody>
          <a:bodyPr>
            <a:normAutofit/>
          </a:bodyPr>
          <a:lstStyle/>
          <a:p>
            <a:r>
              <a:rPr lang="en-US" dirty="0"/>
              <a:t>Compute Unified Device Architecture</a:t>
            </a:r>
          </a:p>
          <a:p>
            <a:r>
              <a:rPr lang="en-US" dirty="0"/>
              <a:t>API for GPGPU programming</a:t>
            </a:r>
          </a:p>
          <a:p>
            <a:r>
              <a:rPr lang="en-US" dirty="0"/>
              <a:t>C++ syntax</a:t>
            </a:r>
          </a:p>
          <a:p>
            <a:r>
              <a:rPr lang="en-US" dirty="0"/>
              <a:t>Only available for Nvidia GPUs</a:t>
            </a:r>
          </a:p>
          <a:p>
            <a:r>
              <a:rPr lang="en-US" dirty="0"/>
              <a:t>Used in machine learning, physics engines, cryptographic hash functions…</a:t>
            </a:r>
            <a:r>
              <a:rPr lang="en-US" dirty="0" err="1"/>
              <a:t>etc</a:t>
            </a:r>
            <a:endParaRPr lang="en-US" dirty="0"/>
          </a:p>
        </p:txBody>
      </p:sp>
    </p:spTree>
    <p:extLst>
      <p:ext uri="{BB962C8B-B14F-4D97-AF65-F5344CB8AC3E}">
        <p14:creationId xmlns:p14="http://schemas.microsoft.com/office/powerpoint/2010/main" val="1337780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4118C-B71C-B8DD-1C8D-B31631AED02F}"/>
              </a:ext>
            </a:extLst>
          </p:cNvPr>
          <p:cNvSpPr>
            <a:spLocks noGrp="1"/>
          </p:cNvSpPr>
          <p:nvPr>
            <p:ph type="title"/>
          </p:nvPr>
        </p:nvSpPr>
        <p:spPr>
          <a:xfrm>
            <a:off x="581193" y="729658"/>
            <a:ext cx="11029616" cy="988332"/>
          </a:xfrm>
        </p:spPr>
        <p:txBody>
          <a:bodyPr anchor="b">
            <a:normAutofit/>
          </a:bodyPr>
          <a:lstStyle/>
          <a:p>
            <a:r>
              <a:rPr lang="en-US" dirty="0" err="1"/>
              <a:t>Cuda</a:t>
            </a:r>
            <a:r>
              <a:rPr lang="en-US" dirty="0"/>
              <a:t> </a:t>
            </a:r>
            <a:r>
              <a:rPr lang="en-US" dirty="0" err="1"/>
              <a:t>Raytracer</a:t>
            </a:r>
            <a:r>
              <a:rPr lang="en-US" dirty="0"/>
              <a:t> implementation: milestone 3</a:t>
            </a:r>
          </a:p>
        </p:txBody>
      </p:sp>
      <p:sp>
        <p:nvSpPr>
          <p:cNvPr id="3" name="Marcador de contenido 2">
            <a:extLst>
              <a:ext uri="{FF2B5EF4-FFF2-40B4-BE49-F238E27FC236}">
                <a16:creationId xmlns:a16="http://schemas.microsoft.com/office/drawing/2014/main" id="{1EEC1AAF-9F82-A947-C531-3EBD489D1A4E}"/>
              </a:ext>
            </a:extLst>
          </p:cNvPr>
          <p:cNvSpPr>
            <a:spLocks noGrp="1"/>
          </p:cNvSpPr>
          <p:nvPr>
            <p:ph sz="half" idx="1"/>
          </p:nvPr>
        </p:nvSpPr>
        <p:spPr>
          <a:xfrm>
            <a:off x="581193" y="2228003"/>
            <a:ext cx="5422390" cy="3633047"/>
          </a:xfrm>
        </p:spPr>
        <p:txBody>
          <a:bodyPr anchor="ctr">
            <a:normAutofit/>
          </a:bodyPr>
          <a:lstStyle/>
          <a:p>
            <a:pPr marL="0" indent="0">
              <a:buNone/>
            </a:pPr>
            <a:r>
              <a:rPr lang="en-US" dirty="0"/>
              <a:t>Final approach:</a:t>
            </a:r>
          </a:p>
          <a:p>
            <a:r>
              <a:rPr lang="en-US" dirty="0"/>
              <a:t>Divide the image into uniform squares</a:t>
            </a:r>
          </a:p>
          <a:p>
            <a:r>
              <a:rPr lang="en-US" dirty="0"/>
              <a:t>Run the kernel function for each of these squares</a:t>
            </a:r>
          </a:p>
          <a:p>
            <a:r>
              <a:rPr lang="en-US" dirty="0"/>
              <a:t>Assign to every pixel a thread block, where the thread count is the desired amount of samples</a:t>
            </a:r>
          </a:p>
          <a:p>
            <a:r>
              <a:rPr lang="en-US" dirty="0"/>
              <a:t>Number of samples per pixel should be multiple of 32</a:t>
            </a:r>
          </a:p>
          <a:p>
            <a:r>
              <a:rPr lang="en-US" dirty="0"/>
              <a:t>Store the accumulated color value in shared memory</a:t>
            </a:r>
          </a:p>
        </p:txBody>
      </p:sp>
      <p:pic>
        <p:nvPicPr>
          <p:cNvPr id="5" name="Imagen 4" descr="Imagen que contiene interior, edificio, ventana, viendo&#10;&#10;Descripción generada automáticamente">
            <a:extLst>
              <a:ext uri="{FF2B5EF4-FFF2-40B4-BE49-F238E27FC236}">
                <a16:creationId xmlns:a16="http://schemas.microsoft.com/office/drawing/2014/main" id="{10040C7E-DB24-78BB-6DA9-D72091363E7B}"/>
              </a:ext>
            </a:extLst>
          </p:cNvPr>
          <p:cNvPicPr>
            <a:picLocks noChangeAspect="1"/>
          </p:cNvPicPr>
          <p:nvPr/>
        </p:nvPicPr>
        <p:blipFill>
          <a:blip r:embed="rId2"/>
          <a:stretch>
            <a:fillRect/>
          </a:stretch>
        </p:blipFill>
        <p:spPr>
          <a:xfrm>
            <a:off x="6188417" y="2533035"/>
            <a:ext cx="5422392" cy="3022982"/>
          </a:xfrm>
          <a:prstGeom prst="rect">
            <a:avLst/>
          </a:prstGeom>
          <a:noFill/>
        </p:spPr>
      </p:pic>
    </p:spTree>
    <p:extLst>
      <p:ext uri="{BB962C8B-B14F-4D97-AF65-F5344CB8AC3E}">
        <p14:creationId xmlns:p14="http://schemas.microsoft.com/office/powerpoint/2010/main" val="1291658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5D299-3EF4-5E27-CE9F-674E05A484F8}"/>
              </a:ext>
            </a:extLst>
          </p:cNvPr>
          <p:cNvSpPr>
            <a:spLocks noGrp="1"/>
          </p:cNvSpPr>
          <p:nvPr>
            <p:ph type="title"/>
          </p:nvPr>
        </p:nvSpPr>
        <p:spPr/>
        <p:txBody>
          <a:bodyPr/>
          <a:lstStyle/>
          <a:p>
            <a:r>
              <a:rPr lang="en-US" dirty="0" err="1"/>
              <a:t>Cuda</a:t>
            </a:r>
            <a:r>
              <a:rPr lang="en-US" dirty="0"/>
              <a:t> </a:t>
            </a:r>
            <a:r>
              <a:rPr lang="en-US" dirty="0" err="1"/>
              <a:t>Raytracer</a:t>
            </a:r>
            <a:r>
              <a:rPr lang="en-US" dirty="0"/>
              <a:t> implementation: Results</a:t>
            </a:r>
          </a:p>
        </p:txBody>
      </p:sp>
      <p:pic>
        <p:nvPicPr>
          <p:cNvPr id="6" name="Marcador de contenido 5" descr="Una naranja sobre un tapete&#10;&#10;Descripción generada automáticamente con confianza media">
            <a:extLst>
              <a:ext uri="{FF2B5EF4-FFF2-40B4-BE49-F238E27FC236}">
                <a16:creationId xmlns:a16="http://schemas.microsoft.com/office/drawing/2014/main" id="{2D85E42C-E1E4-FBEF-5481-FF3708C930FC}"/>
              </a:ext>
            </a:extLst>
          </p:cNvPr>
          <p:cNvPicPr>
            <a:picLocks noGrp="1" noChangeAspect="1"/>
          </p:cNvPicPr>
          <p:nvPr>
            <p:ph sz="half" idx="1"/>
          </p:nvPr>
        </p:nvPicPr>
        <p:blipFill>
          <a:blip r:embed="rId2"/>
          <a:stretch>
            <a:fillRect/>
          </a:stretch>
        </p:blipFill>
        <p:spPr>
          <a:xfrm>
            <a:off x="581193" y="1889447"/>
            <a:ext cx="2833838" cy="2833838"/>
          </a:xfrm>
        </p:spPr>
      </p:pic>
      <p:pic>
        <p:nvPicPr>
          <p:cNvPr id="8" name="Marcador de contenido 7" descr="Una naranja encima de una mesa&#10;&#10;Descripción generada automáticamente con confianza baja">
            <a:extLst>
              <a:ext uri="{FF2B5EF4-FFF2-40B4-BE49-F238E27FC236}">
                <a16:creationId xmlns:a16="http://schemas.microsoft.com/office/drawing/2014/main" id="{AB4731ED-927C-F419-B748-C585A67B8FAD}"/>
              </a:ext>
            </a:extLst>
          </p:cNvPr>
          <p:cNvPicPr>
            <a:picLocks noGrp="1" noChangeAspect="1"/>
          </p:cNvPicPr>
          <p:nvPr>
            <p:ph sz="half" idx="2"/>
          </p:nvPr>
        </p:nvPicPr>
        <p:blipFill>
          <a:blip r:embed="rId3"/>
          <a:stretch>
            <a:fillRect/>
          </a:stretch>
        </p:blipFill>
        <p:spPr>
          <a:xfrm>
            <a:off x="4211020" y="1889447"/>
            <a:ext cx="2833838" cy="2833838"/>
          </a:xfrm>
        </p:spPr>
      </p:pic>
      <p:sp>
        <p:nvSpPr>
          <p:cNvPr id="9" name="Marcador de contenido 2">
            <a:extLst>
              <a:ext uri="{FF2B5EF4-FFF2-40B4-BE49-F238E27FC236}">
                <a16:creationId xmlns:a16="http://schemas.microsoft.com/office/drawing/2014/main" id="{8F841D51-7B3F-EA6B-DC5F-6714A426B473}"/>
              </a:ext>
            </a:extLst>
          </p:cNvPr>
          <p:cNvSpPr txBox="1">
            <a:spLocks/>
          </p:cNvSpPr>
          <p:nvPr/>
        </p:nvSpPr>
        <p:spPr>
          <a:xfrm>
            <a:off x="7368063" y="2142907"/>
            <a:ext cx="4823937" cy="32574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a:t>Run with a </a:t>
            </a:r>
            <a:r>
              <a:rPr lang="en-US" dirty="0" err="1"/>
              <a:t>Geforce</a:t>
            </a:r>
            <a:r>
              <a:rPr lang="en-US" dirty="0"/>
              <a:t> GTX 980</a:t>
            </a:r>
          </a:p>
          <a:p>
            <a:pPr marL="0" indent="0">
              <a:buFont typeface="Wingdings 2" panose="05020102010507070707" pitchFamily="18" charset="2"/>
              <a:buNone/>
            </a:pPr>
            <a:r>
              <a:rPr lang="en-US" dirty="0"/>
              <a:t>Parameters for both executions:</a:t>
            </a:r>
          </a:p>
          <a:p>
            <a:r>
              <a:rPr lang="en-US" dirty="0"/>
              <a:t>128 samples per pixel</a:t>
            </a:r>
          </a:p>
          <a:p>
            <a:r>
              <a:rPr lang="en-US" dirty="0"/>
              <a:t>10 bounces per ray</a:t>
            </a:r>
          </a:p>
          <a:p>
            <a:r>
              <a:rPr lang="en-US" dirty="0"/>
              <a:t>1024x1024 resolution</a:t>
            </a:r>
          </a:p>
          <a:p>
            <a:endParaRPr lang="en-US" dirty="0"/>
          </a:p>
        </p:txBody>
      </p:sp>
      <p:sp>
        <p:nvSpPr>
          <p:cNvPr id="10" name="Marcador de contenido 2">
            <a:extLst>
              <a:ext uri="{FF2B5EF4-FFF2-40B4-BE49-F238E27FC236}">
                <a16:creationId xmlns:a16="http://schemas.microsoft.com/office/drawing/2014/main" id="{BF1BF4A9-F5A4-5AB2-C566-57335B2529CB}"/>
              </a:ext>
            </a:extLst>
          </p:cNvPr>
          <p:cNvSpPr txBox="1">
            <a:spLocks/>
          </p:cNvSpPr>
          <p:nvPr/>
        </p:nvSpPr>
        <p:spPr>
          <a:xfrm>
            <a:off x="581194" y="4894742"/>
            <a:ext cx="2833838" cy="72249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Single threaded: 3 minutes and 7 seconds</a:t>
            </a:r>
          </a:p>
        </p:txBody>
      </p:sp>
      <p:sp>
        <p:nvSpPr>
          <p:cNvPr id="11" name="Marcador de contenido 2">
            <a:extLst>
              <a:ext uri="{FF2B5EF4-FFF2-40B4-BE49-F238E27FC236}">
                <a16:creationId xmlns:a16="http://schemas.microsoft.com/office/drawing/2014/main" id="{E8173904-CA67-37FB-7A11-38D04A4E6FFD}"/>
              </a:ext>
            </a:extLst>
          </p:cNvPr>
          <p:cNvSpPr txBox="1">
            <a:spLocks/>
          </p:cNvSpPr>
          <p:nvPr/>
        </p:nvSpPr>
        <p:spPr>
          <a:xfrm>
            <a:off x="4211020" y="4894742"/>
            <a:ext cx="2833838" cy="72249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CUDA: 1.992 seconds</a:t>
            </a:r>
          </a:p>
        </p:txBody>
      </p:sp>
      <p:sp>
        <p:nvSpPr>
          <p:cNvPr id="12" name="Marcador de contenido 2">
            <a:extLst>
              <a:ext uri="{FF2B5EF4-FFF2-40B4-BE49-F238E27FC236}">
                <a16:creationId xmlns:a16="http://schemas.microsoft.com/office/drawing/2014/main" id="{B3E0FA3E-B93D-5E83-8A81-146FFF1AE335}"/>
              </a:ext>
            </a:extLst>
          </p:cNvPr>
          <p:cNvSpPr txBox="1">
            <a:spLocks/>
          </p:cNvSpPr>
          <p:nvPr/>
        </p:nvSpPr>
        <p:spPr>
          <a:xfrm>
            <a:off x="7368062" y="4610098"/>
            <a:ext cx="3162729" cy="12917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dirty="0"/>
              <a:t>X93 speedup</a:t>
            </a:r>
          </a:p>
        </p:txBody>
      </p:sp>
    </p:spTree>
    <p:extLst>
      <p:ext uri="{BB962C8B-B14F-4D97-AF65-F5344CB8AC3E}">
        <p14:creationId xmlns:p14="http://schemas.microsoft.com/office/powerpoint/2010/main" val="2818405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5D299-3EF4-5E27-CE9F-674E05A484F8}"/>
              </a:ext>
            </a:extLst>
          </p:cNvPr>
          <p:cNvSpPr>
            <a:spLocks noGrp="1"/>
          </p:cNvSpPr>
          <p:nvPr>
            <p:ph type="title"/>
          </p:nvPr>
        </p:nvSpPr>
        <p:spPr/>
        <p:txBody>
          <a:bodyPr/>
          <a:lstStyle/>
          <a:p>
            <a:r>
              <a:rPr lang="en-US" dirty="0" err="1"/>
              <a:t>Cuda</a:t>
            </a:r>
            <a:r>
              <a:rPr lang="en-US" dirty="0"/>
              <a:t> </a:t>
            </a:r>
            <a:r>
              <a:rPr lang="en-US" dirty="0" err="1"/>
              <a:t>Raytracer</a:t>
            </a:r>
            <a:r>
              <a:rPr lang="en-US" dirty="0"/>
              <a:t> implementation: Results</a:t>
            </a:r>
          </a:p>
        </p:txBody>
      </p:sp>
      <p:sp>
        <p:nvSpPr>
          <p:cNvPr id="9" name="Marcador de contenido 2">
            <a:extLst>
              <a:ext uri="{FF2B5EF4-FFF2-40B4-BE49-F238E27FC236}">
                <a16:creationId xmlns:a16="http://schemas.microsoft.com/office/drawing/2014/main" id="{8F841D51-7B3F-EA6B-DC5F-6714A426B473}"/>
              </a:ext>
            </a:extLst>
          </p:cNvPr>
          <p:cNvSpPr txBox="1">
            <a:spLocks/>
          </p:cNvSpPr>
          <p:nvPr/>
        </p:nvSpPr>
        <p:spPr>
          <a:xfrm>
            <a:off x="7368063" y="2142907"/>
            <a:ext cx="4823937" cy="32574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a:t>Run with a </a:t>
            </a:r>
            <a:r>
              <a:rPr lang="en-US" dirty="0" err="1"/>
              <a:t>Geforce</a:t>
            </a:r>
            <a:r>
              <a:rPr lang="en-US" dirty="0"/>
              <a:t> GTX 980</a:t>
            </a:r>
          </a:p>
          <a:p>
            <a:pPr marL="0" indent="0">
              <a:buFont typeface="Wingdings 2" panose="05020102010507070707" pitchFamily="18" charset="2"/>
              <a:buNone/>
            </a:pPr>
            <a:r>
              <a:rPr lang="en-US" dirty="0"/>
              <a:t>Parameters for both executions:</a:t>
            </a:r>
          </a:p>
          <a:p>
            <a:r>
              <a:rPr lang="en-US" dirty="0"/>
              <a:t>128 samples per pixel</a:t>
            </a:r>
          </a:p>
          <a:p>
            <a:r>
              <a:rPr lang="en-US" dirty="0"/>
              <a:t>10 bounces per ray</a:t>
            </a:r>
          </a:p>
          <a:p>
            <a:r>
              <a:rPr lang="en-US" dirty="0"/>
              <a:t>1024x1024 resolution</a:t>
            </a:r>
          </a:p>
          <a:p>
            <a:endParaRPr lang="en-US" dirty="0"/>
          </a:p>
        </p:txBody>
      </p:sp>
      <p:sp>
        <p:nvSpPr>
          <p:cNvPr id="10" name="Marcador de contenido 2">
            <a:extLst>
              <a:ext uri="{FF2B5EF4-FFF2-40B4-BE49-F238E27FC236}">
                <a16:creationId xmlns:a16="http://schemas.microsoft.com/office/drawing/2014/main" id="{BF1BF4A9-F5A4-5AB2-C566-57335B2529CB}"/>
              </a:ext>
            </a:extLst>
          </p:cNvPr>
          <p:cNvSpPr txBox="1">
            <a:spLocks/>
          </p:cNvSpPr>
          <p:nvPr/>
        </p:nvSpPr>
        <p:spPr>
          <a:xfrm>
            <a:off x="581194" y="4894742"/>
            <a:ext cx="2833838" cy="72249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Single threaded: 9 minutes 35 seconds</a:t>
            </a:r>
          </a:p>
        </p:txBody>
      </p:sp>
      <p:sp>
        <p:nvSpPr>
          <p:cNvPr id="11" name="Marcador de contenido 2">
            <a:extLst>
              <a:ext uri="{FF2B5EF4-FFF2-40B4-BE49-F238E27FC236}">
                <a16:creationId xmlns:a16="http://schemas.microsoft.com/office/drawing/2014/main" id="{E8173904-CA67-37FB-7A11-38D04A4E6FFD}"/>
              </a:ext>
            </a:extLst>
          </p:cNvPr>
          <p:cNvSpPr txBox="1">
            <a:spLocks/>
          </p:cNvSpPr>
          <p:nvPr/>
        </p:nvSpPr>
        <p:spPr>
          <a:xfrm>
            <a:off x="4211020" y="4894742"/>
            <a:ext cx="2833838" cy="72249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CUDA: 5.259 seconds</a:t>
            </a:r>
          </a:p>
        </p:txBody>
      </p:sp>
      <p:pic>
        <p:nvPicPr>
          <p:cNvPr id="4" name="Imagen 3" descr="Imagen que contiene verde, interior, objeto, luz&#10;&#10;Descripción generada automáticamente">
            <a:extLst>
              <a:ext uri="{FF2B5EF4-FFF2-40B4-BE49-F238E27FC236}">
                <a16:creationId xmlns:a16="http://schemas.microsoft.com/office/drawing/2014/main" id="{EB23EE09-5576-BEA9-1219-225134186D88}"/>
              </a:ext>
            </a:extLst>
          </p:cNvPr>
          <p:cNvPicPr>
            <a:picLocks noChangeAspect="1"/>
          </p:cNvPicPr>
          <p:nvPr/>
        </p:nvPicPr>
        <p:blipFill>
          <a:blip r:embed="rId2"/>
          <a:stretch>
            <a:fillRect/>
          </a:stretch>
        </p:blipFill>
        <p:spPr>
          <a:xfrm>
            <a:off x="4211020" y="1889447"/>
            <a:ext cx="2833838" cy="2833838"/>
          </a:xfrm>
          <a:prstGeom prst="rect">
            <a:avLst/>
          </a:prstGeom>
        </p:spPr>
      </p:pic>
      <p:pic>
        <p:nvPicPr>
          <p:cNvPr id="15" name="Imagen 14" descr="Imagen que contiene verde, interior, luz, brillando&#10;&#10;Descripción generada automáticamente">
            <a:extLst>
              <a:ext uri="{FF2B5EF4-FFF2-40B4-BE49-F238E27FC236}">
                <a16:creationId xmlns:a16="http://schemas.microsoft.com/office/drawing/2014/main" id="{9214FAFE-CF4C-64F9-E133-F7D6D6958449}"/>
              </a:ext>
            </a:extLst>
          </p:cNvPr>
          <p:cNvPicPr>
            <a:picLocks noChangeAspect="1"/>
          </p:cNvPicPr>
          <p:nvPr/>
        </p:nvPicPr>
        <p:blipFill>
          <a:blip r:embed="rId3"/>
          <a:stretch>
            <a:fillRect/>
          </a:stretch>
        </p:blipFill>
        <p:spPr>
          <a:xfrm>
            <a:off x="581193" y="1884389"/>
            <a:ext cx="2838896" cy="2838896"/>
          </a:xfrm>
          <a:prstGeom prst="rect">
            <a:avLst/>
          </a:prstGeom>
        </p:spPr>
      </p:pic>
      <p:sp>
        <p:nvSpPr>
          <p:cNvPr id="16" name="Marcador de contenido 2">
            <a:extLst>
              <a:ext uri="{FF2B5EF4-FFF2-40B4-BE49-F238E27FC236}">
                <a16:creationId xmlns:a16="http://schemas.microsoft.com/office/drawing/2014/main" id="{93E6D4B8-00C5-AE15-DDA3-F839A3AE7B26}"/>
              </a:ext>
            </a:extLst>
          </p:cNvPr>
          <p:cNvSpPr txBox="1">
            <a:spLocks/>
          </p:cNvSpPr>
          <p:nvPr/>
        </p:nvSpPr>
        <p:spPr>
          <a:xfrm>
            <a:off x="7368062" y="4610098"/>
            <a:ext cx="3162729" cy="12917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dirty="0"/>
              <a:t>X109 speedup</a:t>
            </a:r>
          </a:p>
        </p:txBody>
      </p:sp>
    </p:spTree>
    <p:extLst>
      <p:ext uri="{BB962C8B-B14F-4D97-AF65-F5344CB8AC3E}">
        <p14:creationId xmlns:p14="http://schemas.microsoft.com/office/powerpoint/2010/main" val="524390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5D299-3EF4-5E27-CE9F-674E05A484F8}"/>
              </a:ext>
            </a:extLst>
          </p:cNvPr>
          <p:cNvSpPr>
            <a:spLocks noGrp="1"/>
          </p:cNvSpPr>
          <p:nvPr>
            <p:ph type="title"/>
          </p:nvPr>
        </p:nvSpPr>
        <p:spPr/>
        <p:txBody>
          <a:bodyPr/>
          <a:lstStyle/>
          <a:p>
            <a:r>
              <a:rPr lang="en-US" dirty="0" err="1"/>
              <a:t>Cuda</a:t>
            </a:r>
            <a:r>
              <a:rPr lang="en-US" dirty="0"/>
              <a:t> </a:t>
            </a:r>
            <a:r>
              <a:rPr lang="en-US" dirty="0" err="1"/>
              <a:t>Raytracer</a:t>
            </a:r>
            <a:r>
              <a:rPr lang="en-US" dirty="0"/>
              <a:t> implementation: Results</a:t>
            </a:r>
          </a:p>
        </p:txBody>
      </p:sp>
      <p:sp>
        <p:nvSpPr>
          <p:cNvPr id="9" name="Marcador de contenido 2">
            <a:extLst>
              <a:ext uri="{FF2B5EF4-FFF2-40B4-BE49-F238E27FC236}">
                <a16:creationId xmlns:a16="http://schemas.microsoft.com/office/drawing/2014/main" id="{8F841D51-7B3F-EA6B-DC5F-6714A426B473}"/>
              </a:ext>
            </a:extLst>
          </p:cNvPr>
          <p:cNvSpPr txBox="1">
            <a:spLocks/>
          </p:cNvSpPr>
          <p:nvPr/>
        </p:nvSpPr>
        <p:spPr>
          <a:xfrm>
            <a:off x="7368063" y="2142907"/>
            <a:ext cx="4823937" cy="32574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a:t>Run with a </a:t>
            </a:r>
            <a:r>
              <a:rPr lang="en-US" dirty="0" err="1"/>
              <a:t>Geforce</a:t>
            </a:r>
            <a:r>
              <a:rPr lang="en-US" dirty="0"/>
              <a:t> GTX 980</a:t>
            </a:r>
          </a:p>
          <a:p>
            <a:pPr marL="0" indent="0">
              <a:buFont typeface="Wingdings 2" panose="05020102010507070707" pitchFamily="18" charset="2"/>
              <a:buNone/>
            </a:pPr>
            <a:r>
              <a:rPr lang="en-US" dirty="0"/>
              <a:t>Parameters for both executions:</a:t>
            </a:r>
          </a:p>
          <a:p>
            <a:r>
              <a:rPr lang="en-US" dirty="0"/>
              <a:t>128 samples per pixel</a:t>
            </a:r>
          </a:p>
          <a:p>
            <a:r>
              <a:rPr lang="en-US" dirty="0"/>
              <a:t>10 bounces per ray</a:t>
            </a:r>
          </a:p>
          <a:p>
            <a:r>
              <a:rPr lang="en-US" dirty="0"/>
              <a:t>1024x1024 resolution</a:t>
            </a:r>
          </a:p>
          <a:p>
            <a:endParaRPr lang="en-US" dirty="0"/>
          </a:p>
        </p:txBody>
      </p:sp>
      <p:sp>
        <p:nvSpPr>
          <p:cNvPr id="10" name="Marcador de contenido 2">
            <a:extLst>
              <a:ext uri="{FF2B5EF4-FFF2-40B4-BE49-F238E27FC236}">
                <a16:creationId xmlns:a16="http://schemas.microsoft.com/office/drawing/2014/main" id="{BF1BF4A9-F5A4-5AB2-C566-57335B2529CB}"/>
              </a:ext>
            </a:extLst>
          </p:cNvPr>
          <p:cNvSpPr txBox="1">
            <a:spLocks/>
          </p:cNvSpPr>
          <p:nvPr/>
        </p:nvSpPr>
        <p:spPr>
          <a:xfrm>
            <a:off x="581194" y="4894742"/>
            <a:ext cx="2833838" cy="722494"/>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Single threaded (with </a:t>
            </a:r>
            <a:r>
              <a:rPr lang="en-US" dirty="0" err="1"/>
              <a:t>kd</a:t>
            </a:r>
            <a:r>
              <a:rPr lang="en-US" dirty="0"/>
              <a:t>-tree accelerator): 4 minutes and 57 seconds</a:t>
            </a:r>
          </a:p>
        </p:txBody>
      </p:sp>
      <p:sp>
        <p:nvSpPr>
          <p:cNvPr id="11" name="Marcador de contenido 2">
            <a:extLst>
              <a:ext uri="{FF2B5EF4-FFF2-40B4-BE49-F238E27FC236}">
                <a16:creationId xmlns:a16="http://schemas.microsoft.com/office/drawing/2014/main" id="{E8173904-CA67-37FB-7A11-38D04A4E6FFD}"/>
              </a:ext>
            </a:extLst>
          </p:cNvPr>
          <p:cNvSpPr txBox="1">
            <a:spLocks/>
          </p:cNvSpPr>
          <p:nvPr/>
        </p:nvSpPr>
        <p:spPr>
          <a:xfrm>
            <a:off x="4211020" y="4894742"/>
            <a:ext cx="2833838" cy="722494"/>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CUDA (without </a:t>
            </a:r>
            <a:r>
              <a:rPr lang="en-US" dirty="0" err="1"/>
              <a:t>kd</a:t>
            </a:r>
            <a:r>
              <a:rPr lang="en-US" dirty="0"/>
              <a:t>-tree accelerator: 1 minute 42 seconds</a:t>
            </a:r>
          </a:p>
        </p:txBody>
      </p:sp>
      <p:pic>
        <p:nvPicPr>
          <p:cNvPr id="5" name="Imagen 4" descr="Una bola roja&#10;&#10;Descripción generada automáticamente con confianza media">
            <a:extLst>
              <a:ext uri="{FF2B5EF4-FFF2-40B4-BE49-F238E27FC236}">
                <a16:creationId xmlns:a16="http://schemas.microsoft.com/office/drawing/2014/main" id="{609F0796-D99D-9BFC-24B7-BEDF51732A1F}"/>
              </a:ext>
            </a:extLst>
          </p:cNvPr>
          <p:cNvPicPr>
            <a:picLocks noChangeAspect="1"/>
          </p:cNvPicPr>
          <p:nvPr/>
        </p:nvPicPr>
        <p:blipFill>
          <a:blip r:embed="rId2"/>
          <a:stretch>
            <a:fillRect/>
          </a:stretch>
        </p:blipFill>
        <p:spPr>
          <a:xfrm>
            <a:off x="581193" y="1889447"/>
            <a:ext cx="2833838" cy="2833838"/>
          </a:xfrm>
          <a:prstGeom prst="rect">
            <a:avLst/>
          </a:prstGeom>
        </p:spPr>
      </p:pic>
      <p:pic>
        <p:nvPicPr>
          <p:cNvPr id="7" name="Imagen 6" descr="Una bola roja&#10;&#10;Descripción generada automáticamente con confianza media">
            <a:extLst>
              <a:ext uri="{FF2B5EF4-FFF2-40B4-BE49-F238E27FC236}">
                <a16:creationId xmlns:a16="http://schemas.microsoft.com/office/drawing/2014/main" id="{AC1EE265-44F0-6E4C-B0F7-F782952E3019}"/>
              </a:ext>
            </a:extLst>
          </p:cNvPr>
          <p:cNvPicPr>
            <a:picLocks noChangeAspect="1"/>
          </p:cNvPicPr>
          <p:nvPr/>
        </p:nvPicPr>
        <p:blipFill>
          <a:blip r:embed="rId3"/>
          <a:stretch>
            <a:fillRect/>
          </a:stretch>
        </p:blipFill>
        <p:spPr>
          <a:xfrm>
            <a:off x="4211020" y="1954764"/>
            <a:ext cx="2768521" cy="2768521"/>
          </a:xfrm>
          <a:prstGeom prst="rect">
            <a:avLst/>
          </a:prstGeom>
        </p:spPr>
      </p:pic>
      <p:sp>
        <p:nvSpPr>
          <p:cNvPr id="8" name="Marcador de contenido 2">
            <a:extLst>
              <a:ext uri="{FF2B5EF4-FFF2-40B4-BE49-F238E27FC236}">
                <a16:creationId xmlns:a16="http://schemas.microsoft.com/office/drawing/2014/main" id="{9F403EEA-F8B2-4B98-2B60-D6E6314A8FB8}"/>
              </a:ext>
            </a:extLst>
          </p:cNvPr>
          <p:cNvSpPr txBox="1">
            <a:spLocks/>
          </p:cNvSpPr>
          <p:nvPr/>
        </p:nvSpPr>
        <p:spPr>
          <a:xfrm>
            <a:off x="7368062" y="4610098"/>
            <a:ext cx="3162729" cy="12917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dirty="0"/>
              <a:t>X3 speedup</a:t>
            </a:r>
          </a:p>
        </p:txBody>
      </p:sp>
    </p:spTree>
    <p:extLst>
      <p:ext uri="{BB962C8B-B14F-4D97-AF65-F5344CB8AC3E}">
        <p14:creationId xmlns:p14="http://schemas.microsoft.com/office/powerpoint/2010/main" val="338258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28C74-3AAF-38F1-684B-8D91F5E0D02B}"/>
              </a:ext>
            </a:extLst>
          </p:cNvPr>
          <p:cNvSpPr>
            <a:spLocks noGrp="1"/>
          </p:cNvSpPr>
          <p:nvPr>
            <p:ph type="title"/>
          </p:nvPr>
        </p:nvSpPr>
        <p:spPr/>
        <p:txBody>
          <a:bodyPr/>
          <a:lstStyle/>
          <a:p>
            <a:r>
              <a:rPr lang="en-US" dirty="0"/>
              <a:t>Plans for future</a:t>
            </a:r>
          </a:p>
        </p:txBody>
      </p:sp>
      <p:sp>
        <p:nvSpPr>
          <p:cNvPr id="3" name="Marcador de contenido 2">
            <a:extLst>
              <a:ext uri="{FF2B5EF4-FFF2-40B4-BE49-F238E27FC236}">
                <a16:creationId xmlns:a16="http://schemas.microsoft.com/office/drawing/2014/main" id="{1A1F84CF-582E-F992-41F5-8C482038391E}"/>
              </a:ext>
            </a:extLst>
          </p:cNvPr>
          <p:cNvSpPr>
            <a:spLocks noGrp="1"/>
          </p:cNvSpPr>
          <p:nvPr>
            <p:ph sz="half" idx="1"/>
          </p:nvPr>
        </p:nvSpPr>
        <p:spPr/>
        <p:txBody>
          <a:bodyPr/>
          <a:lstStyle/>
          <a:p>
            <a:r>
              <a:rPr lang="en-US" dirty="0"/>
              <a:t>Improve bandwidth usage by preforming parallel memory transfers</a:t>
            </a:r>
          </a:p>
          <a:p>
            <a:r>
              <a:rPr lang="en-US" dirty="0"/>
              <a:t>Test different types of memory allocation</a:t>
            </a:r>
          </a:p>
          <a:p>
            <a:r>
              <a:rPr lang="en-US" dirty="0"/>
              <a:t>Make the render kernels run in parallel</a:t>
            </a:r>
          </a:p>
          <a:p>
            <a:r>
              <a:rPr lang="en-US" dirty="0"/>
              <a:t>Use shared memory to avoid cache misses</a:t>
            </a:r>
          </a:p>
          <a:p>
            <a:r>
              <a:rPr lang="en-US" dirty="0"/>
              <a:t>Implement other raytracing techniques</a:t>
            </a:r>
          </a:p>
        </p:txBody>
      </p:sp>
    </p:spTree>
    <p:extLst>
      <p:ext uri="{BB962C8B-B14F-4D97-AF65-F5344CB8AC3E}">
        <p14:creationId xmlns:p14="http://schemas.microsoft.com/office/powerpoint/2010/main" val="291114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n-US" dirty="0">
                <a:solidFill>
                  <a:srgbClr val="FFFFFF"/>
                </a:solidFill>
              </a:rPr>
              <a:t>end</a:t>
            </a:r>
            <a:endParaRPr lang="es-ES" dirty="0">
              <a:solidFill>
                <a:srgbClr val="FFFFFF"/>
              </a:solidFill>
            </a:endParaRPr>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D87CA-F0D9-DBC4-C645-EEEF085065C4}"/>
              </a:ext>
            </a:extLst>
          </p:cNvPr>
          <p:cNvSpPr>
            <a:spLocks noGrp="1"/>
          </p:cNvSpPr>
          <p:nvPr>
            <p:ph type="title"/>
          </p:nvPr>
        </p:nvSpPr>
        <p:spPr>
          <a:xfrm>
            <a:off x="581193" y="729658"/>
            <a:ext cx="11029616" cy="988332"/>
          </a:xfrm>
        </p:spPr>
        <p:txBody>
          <a:bodyPr anchor="b">
            <a:normAutofit/>
          </a:bodyPr>
          <a:lstStyle/>
          <a:p>
            <a:r>
              <a:rPr lang="en-US" dirty="0"/>
              <a:t>The </a:t>
            </a:r>
            <a:r>
              <a:rPr lang="en-US" dirty="0" err="1"/>
              <a:t>cuda</a:t>
            </a:r>
            <a:r>
              <a:rPr lang="en-US" dirty="0"/>
              <a:t> </a:t>
            </a:r>
            <a:r>
              <a:rPr lang="en-US" dirty="0" err="1"/>
              <a:t>api</a:t>
            </a:r>
            <a:endParaRPr lang="en-US" dirty="0"/>
          </a:p>
        </p:txBody>
      </p:sp>
      <p:sp>
        <p:nvSpPr>
          <p:cNvPr id="3" name="Marcador de contenido 2">
            <a:extLst>
              <a:ext uri="{FF2B5EF4-FFF2-40B4-BE49-F238E27FC236}">
                <a16:creationId xmlns:a16="http://schemas.microsoft.com/office/drawing/2014/main" id="{EE4E4A43-C349-9C8C-7D39-6963A70334D3}"/>
              </a:ext>
            </a:extLst>
          </p:cNvPr>
          <p:cNvSpPr>
            <a:spLocks noGrp="1"/>
          </p:cNvSpPr>
          <p:nvPr>
            <p:ph sz="half" idx="1"/>
          </p:nvPr>
        </p:nvSpPr>
        <p:spPr>
          <a:xfrm>
            <a:off x="581193" y="2228003"/>
            <a:ext cx="5422390" cy="3633047"/>
          </a:xfrm>
        </p:spPr>
        <p:txBody>
          <a:bodyPr anchor="ctr">
            <a:normAutofit/>
          </a:bodyPr>
          <a:lstStyle/>
          <a:p>
            <a:r>
              <a:rPr lang="en-US" dirty="0"/>
              <a:t>Code is divided into host (run on CPU) and device (run on GPU) code</a:t>
            </a:r>
          </a:p>
          <a:p>
            <a:r>
              <a:rPr lang="en-US" dirty="0"/>
              <a:t>Device functions are called kernels</a:t>
            </a:r>
          </a:p>
          <a:p>
            <a:r>
              <a:rPr lang="en-US" dirty="0"/>
              <a:t>Function identifiers:</a:t>
            </a:r>
          </a:p>
          <a:p>
            <a:pPr lvl="1"/>
            <a:r>
              <a:rPr lang="en-US" sz="1800" dirty="0"/>
              <a:t>__host__: runs on CPU, callable only from host code</a:t>
            </a:r>
          </a:p>
          <a:p>
            <a:pPr lvl="1"/>
            <a:r>
              <a:rPr lang="en-US" sz="1800" dirty="0"/>
              <a:t>__device__: runs on GPU, callable only from device code</a:t>
            </a:r>
          </a:p>
          <a:p>
            <a:pPr lvl="1"/>
            <a:r>
              <a:rPr lang="en-US" sz="1800" dirty="0"/>
              <a:t>__global__: runs on GPU, callable from both host and device code</a:t>
            </a:r>
          </a:p>
        </p:txBody>
      </p:sp>
      <p:pic>
        <p:nvPicPr>
          <p:cNvPr id="7" name="Imagen 6" descr="Interfaz de usuario gráfica, Texto&#10;&#10;Descripción generada automáticamente">
            <a:extLst>
              <a:ext uri="{FF2B5EF4-FFF2-40B4-BE49-F238E27FC236}">
                <a16:creationId xmlns:a16="http://schemas.microsoft.com/office/drawing/2014/main" id="{14AC9AF1-05D3-458D-48A7-26E9FDC06DC3}"/>
              </a:ext>
            </a:extLst>
          </p:cNvPr>
          <p:cNvPicPr>
            <a:picLocks noChangeAspect="1"/>
          </p:cNvPicPr>
          <p:nvPr/>
        </p:nvPicPr>
        <p:blipFill>
          <a:blip r:embed="rId2"/>
          <a:stretch>
            <a:fillRect/>
          </a:stretch>
        </p:blipFill>
        <p:spPr>
          <a:xfrm>
            <a:off x="6188419" y="3248602"/>
            <a:ext cx="5422392" cy="1206481"/>
          </a:xfrm>
          <a:prstGeom prst="rect">
            <a:avLst/>
          </a:prstGeom>
          <a:noFill/>
        </p:spPr>
      </p:pic>
      <p:pic>
        <p:nvPicPr>
          <p:cNvPr id="9" name="Imagen 8">
            <a:extLst>
              <a:ext uri="{FF2B5EF4-FFF2-40B4-BE49-F238E27FC236}">
                <a16:creationId xmlns:a16="http://schemas.microsoft.com/office/drawing/2014/main" id="{8C97A5AF-BC1F-E735-3074-62FE49C4DBE1}"/>
              </a:ext>
            </a:extLst>
          </p:cNvPr>
          <p:cNvPicPr>
            <a:picLocks noChangeAspect="1"/>
          </p:cNvPicPr>
          <p:nvPr/>
        </p:nvPicPr>
        <p:blipFill>
          <a:blip r:embed="rId3"/>
          <a:stretch>
            <a:fillRect/>
          </a:stretch>
        </p:blipFill>
        <p:spPr>
          <a:xfrm>
            <a:off x="6188419" y="4613882"/>
            <a:ext cx="5431251" cy="296869"/>
          </a:xfrm>
          <a:prstGeom prst="rect">
            <a:avLst/>
          </a:prstGeom>
        </p:spPr>
      </p:pic>
    </p:spTree>
    <p:extLst>
      <p:ext uri="{BB962C8B-B14F-4D97-AF65-F5344CB8AC3E}">
        <p14:creationId xmlns:p14="http://schemas.microsoft.com/office/powerpoint/2010/main" val="187901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E4A6FB-2DDF-8D0E-097F-4CD8EEA3727D}"/>
              </a:ext>
            </a:extLst>
          </p:cNvPr>
          <p:cNvSpPr>
            <a:spLocks noGrp="1"/>
          </p:cNvSpPr>
          <p:nvPr>
            <p:ph type="title"/>
          </p:nvPr>
        </p:nvSpPr>
        <p:spPr/>
        <p:txBody>
          <a:bodyPr/>
          <a:lstStyle/>
          <a:p>
            <a:r>
              <a:rPr lang="en-US" dirty="0"/>
              <a:t>The </a:t>
            </a:r>
            <a:r>
              <a:rPr lang="en-US" dirty="0" err="1"/>
              <a:t>cuda</a:t>
            </a:r>
            <a:r>
              <a:rPr lang="en-US" dirty="0"/>
              <a:t> </a:t>
            </a:r>
            <a:r>
              <a:rPr lang="en-US" dirty="0" err="1"/>
              <a:t>api</a:t>
            </a:r>
            <a:endParaRPr lang="en-US" dirty="0"/>
          </a:p>
        </p:txBody>
      </p:sp>
      <p:sp>
        <p:nvSpPr>
          <p:cNvPr id="4" name="Marcador de contenido 3">
            <a:extLst>
              <a:ext uri="{FF2B5EF4-FFF2-40B4-BE49-F238E27FC236}">
                <a16:creationId xmlns:a16="http://schemas.microsoft.com/office/drawing/2014/main" id="{959ED05F-78F9-24C8-69B1-46BDEEF8CB41}"/>
              </a:ext>
            </a:extLst>
          </p:cNvPr>
          <p:cNvSpPr>
            <a:spLocks noGrp="1"/>
          </p:cNvSpPr>
          <p:nvPr>
            <p:ph sz="half" idx="2"/>
          </p:nvPr>
        </p:nvSpPr>
        <p:spPr>
          <a:xfrm>
            <a:off x="6246098" y="2737555"/>
            <a:ext cx="5422392" cy="466336"/>
          </a:xfrm>
        </p:spPr>
        <p:txBody>
          <a:bodyPr>
            <a:noAutofit/>
          </a:bodyPr>
          <a:lstStyle/>
          <a:p>
            <a:pPr marL="0" indent="0">
              <a:buNone/>
            </a:pPr>
            <a:r>
              <a:rPr lang="en-US" sz="2400" dirty="0"/>
              <a:t>Thread count = 1</a:t>
            </a:r>
          </a:p>
        </p:txBody>
      </p:sp>
      <p:pic>
        <p:nvPicPr>
          <p:cNvPr id="5" name="Marcador de contenido 4">
            <a:extLst>
              <a:ext uri="{FF2B5EF4-FFF2-40B4-BE49-F238E27FC236}">
                <a16:creationId xmlns:a16="http://schemas.microsoft.com/office/drawing/2014/main" id="{2254483B-54D0-8427-86B8-05A22FADDFC3}"/>
              </a:ext>
            </a:extLst>
          </p:cNvPr>
          <p:cNvPicPr>
            <a:picLocks noGrp="1" noChangeAspect="1"/>
          </p:cNvPicPr>
          <p:nvPr>
            <p:ph sz="half" idx="1"/>
          </p:nvPr>
        </p:nvPicPr>
        <p:blipFill>
          <a:blip r:embed="rId2"/>
          <a:stretch>
            <a:fillRect/>
          </a:stretch>
        </p:blipFill>
        <p:spPr>
          <a:xfrm>
            <a:off x="552351" y="2207140"/>
            <a:ext cx="5422900" cy="296412"/>
          </a:xfrm>
          <a:prstGeom prst="rect">
            <a:avLst/>
          </a:prstGeom>
        </p:spPr>
      </p:pic>
      <p:pic>
        <p:nvPicPr>
          <p:cNvPr id="6" name="Imagen 5" descr="Interfaz de usuario gráfica, Texto&#10;&#10;Descripción generada automáticamente">
            <a:extLst>
              <a:ext uri="{FF2B5EF4-FFF2-40B4-BE49-F238E27FC236}">
                <a16:creationId xmlns:a16="http://schemas.microsoft.com/office/drawing/2014/main" id="{0496A4CF-FD87-7AE0-A1D0-AF4E19B00533}"/>
              </a:ext>
            </a:extLst>
          </p:cNvPr>
          <p:cNvPicPr>
            <a:picLocks noChangeAspect="1"/>
          </p:cNvPicPr>
          <p:nvPr/>
        </p:nvPicPr>
        <p:blipFill>
          <a:blip r:embed="rId3"/>
          <a:stretch>
            <a:fillRect/>
          </a:stretch>
        </p:blipFill>
        <p:spPr>
          <a:xfrm>
            <a:off x="523510" y="2484878"/>
            <a:ext cx="5451233" cy="1206481"/>
          </a:xfrm>
          <a:prstGeom prst="rect">
            <a:avLst/>
          </a:prstGeom>
          <a:noFill/>
        </p:spPr>
      </p:pic>
      <p:pic>
        <p:nvPicPr>
          <p:cNvPr id="8" name="Imagen 7">
            <a:extLst>
              <a:ext uri="{FF2B5EF4-FFF2-40B4-BE49-F238E27FC236}">
                <a16:creationId xmlns:a16="http://schemas.microsoft.com/office/drawing/2014/main" id="{BED54442-A596-5074-BA7F-37C824F99EC0}"/>
              </a:ext>
            </a:extLst>
          </p:cNvPr>
          <p:cNvPicPr>
            <a:picLocks noChangeAspect="1"/>
          </p:cNvPicPr>
          <p:nvPr/>
        </p:nvPicPr>
        <p:blipFill>
          <a:blip r:embed="rId4"/>
          <a:stretch>
            <a:fillRect/>
          </a:stretch>
        </p:blipFill>
        <p:spPr>
          <a:xfrm>
            <a:off x="523510" y="4427157"/>
            <a:ext cx="5480073" cy="662227"/>
          </a:xfrm>
          <a:prstGeom prst="rect">
            <a:avLst/>
          </a:prstGeom>
        </p:spPr>
      </p:pic>
      <p:pic>
        <p:nvPicPr>
          <p:cNvPr id="10" name="Imagen 9">
            <a:extLst>
              <a:ext uri="{FF2B5EF4-FFF2-40B4-BE49-F238E27FC236}">
                <a16:creationId xmlns:a16="http://schemas.microsoft.com/office/drawing/2014/main" id="{49D08D23-E4B3-476D-B916-6C2507910921}"/>
              </a:ext>
            </a:extLst>
          </p:cNvPr>
          <p:cNvPicPr>
            <a:picLocks noChangeAspect="1"/>
          </p:cNvPicPr>
          <p:nvPr/>
        </p:nvPicPr>
        <p:blipFill>
          <a:blip r:embed="rId5"/>
          <a:stretch>
            <a:fillRect/>
          </a:stretch>
        </p:blipFill>
        <p:spPr>
          <a:xfrm>
            <a:off x="463201" y="5010303"/>
            <a:ext cx="5540382" cy="1418119"/>
          </a:xfrm>
          <a:prstGeom prst="rect">
            <a:avLst/>
          </a:prstGeom>
        </p:spPr>
      </p:pic>
      <p:sp>
        <p:nvSpPr>
          <p:cNvPr id="11" name="Marcador de contenido 3">
            <a:extLst>
              <a:ext uri="{FF2B5EF4-FFF2-40B4-BE49-F238E27FC236}">
                <a16:creationId xmlns:a16="http://schemas.microsoft.com/office/drawing/2014/main" id="{0F015FE9-145B-C160-0D94-E545813C34C8}"/>
              </a:ext>
            </a:extLst>
          </p:cNvPr>
          <p:cNvSpPr txBox="1">
            <a:spLocks/>
          </p:cNvSpPr>
          <p:nvPr/>
        </p:nvSpPr>
        <p:spPr>
          <a:xfrm>
            <a:off x="6246098" y="5089384"/>
            <a:ext cx="5422392" cy="46633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dirty="0"/>
              <a:t>Thread count = </a:t>
            </a:r>
            <a:r>
              <a:rPr lang="en-US" sz="2400" dirty="0" err="1"/>
              <a:t>blocksSize</a:t>
            </a:r>
            <a:r>
              <a:rPr lang="en-US" sz="2400" dirty="0"/>
              <a:t> * </a:t>
            </a:r>
            <a:r>
              <a:rPr lang="en-US" sz="2400" dirty="0" err="1"/>
              <a:t>numBlocks</a:t>
            </a:r>
            <a:endParaRPr lang="en-US" sz="2400" dirty="0"/>
          </a:p>
        </p:txBody>
      </p:sp>
    </p:spTree>
    <p:extLst>
      <p:ext uri="{BB962C8B-B14F-4D97-AF65-F5344CB8AC3E}">
        <p14:creationId xmlns:p14="http://schemas.microsoft.com/office/powerpoint/2010/main" val="3331371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886B2-7396-15C8-3D65-9AA7AE4E856E}"/>
              </a:ext>
            </a:extLst>
          </p:cNvPr>
          <p:cNvSpPr>
            <a:spLocks noGrp="1"/>
          </p:cNvSpPr>
          <p:nvPr>
            <p:ph type="title"/>
          </p:nvPr>
        </p:nvSpPr>
        <p:spPr>
          <a:xfrm>
            <a:off x="581193" y="729658"/>
            <a:ext cx="11029616" cy="988332"/>
          </a:xfrm>
        </p:spPr>
        <p:txBody>
          <a:bodyPr anchor="b">
            <a:normAutofit/>
          </a:bodyPr>
          <a:lstStyle/>
          <a:p>
            <a:r>
              <a:rPr lang="en-US" dirty="0"/>
              <a:t>The </a:t>
            </a:r>
            <a:r>
              <a:rPr lang="en-US" dirty="0" err="1"/>
              <a:t>cuda</a:t>
            </a:r>
            <a:r>
              <a:rPr lang="en-US" dirty="0"/>
              <a:t> </a:t>
            </a:r>
            <a:r>
              <a:rPr lang="en-US" dirty="0" err="1"/>
              <a:t>api</a:t>
            </a:r>
            <a:endParaRPr lang="en-US" dirty="0"/>
          </a:p>
        </p:txBody>
      </p:sp>
      <p:sp>
        <p:nvSpPr>
          <p:cNvPr id="21" name="Content Placeholder 2">
            <a:extLst>
              <a:ext uri="{FF2B5EF4-FFF2-40B4-BE49-F238E27FC236}">
                <a16:creationId xmlns:a16="http://schemas.microsoft.com/office/drawing/2014/main" id="{C9C3A1DE-CCCA-22B8-10F5-8C9E13AE48E8}"/>
              </a:ext>
            </a:extLst>
          </p:cNvPr>
          <p:cNvSpPr>
            <a:spLocks noGrp="1"/>
          </p:cNvSpPr>
          <p:nvPr>
            <p:ph sz="half" idx="1"/>
          </p:nvPr>
        </p:nvSpPr>
        <p:spPr>
          <a:xfrm>
            <a:off x="581193" y="2228003"/>
            <a:ext cx="4409616" cy="3633047"/>
          </a:xfrm>
        </p:spPr>
        <p:txBody>
          <a:bodyPr>
            <a:normAutofit/>
          </a:bodyPr>
          <a:lstStyle/>
          <a:p>
            <a:r>
              <a:rPr lang="en-US" sz="2400" dirty="0"/>
              <a:t>Statistics for calling add(n, x, y) with n = 1,000,000</a:t>
            </a:r>
          </a:p>
          <a:p>
            <a:pPr marL="0" indent="0">
              <a:buNone/>
            </a:pPr>
            <a:endParaRPr lang="en-US" sz="2400" dirty="0"/>
          </a:p>
          <a:p>
            <a:r>
              <a:rPr lang="en-US" sz="2400" dirty="0"/>
              <a:t>GPU: GeForce GT 750M</a:t>
            </a:r>
          </a:p>
        </p:txBody>
      </p:sp>
      <p:pic>
        <p:nvPicPr>
          <p:cNvPr id="13" name="Imagen 12">
            <a:extLst>
              <a:ext uri="{FF2B5EF4-FFF2-40B4-BE49-F238E27FC236}">
                <a16:creationId xmlns:a16="http://schemas.microsoft.com/office/drawing/2014/main" id="{40A507D4-D1FB-43A0-E2C1-FC13E45B3366}"/>
              </a:ext>
            </a:extLst>
          </p:cNvPr>
          <p:cNvPicPr>
            <a:picLocks noChangeAspect="1"/>
          </p:cNvPicPr>
          <p:nvPr/>
        </p:nvPicPr>
        <p:blipFill>
          <a:blip r:embed="rId2"/>
          <a:stretch>
            <a:fillRect/>
          </a:stretch>
        </p:blipFill>
        <p:spPr>
          <a:xfrm>
            <a:off x="6188415" y="2343250"/>
            <a:ext cx="5422392" cy="3402551"/>
          </a:xfrm>
          <a:prstGeom prst="rect">
            <a:avLst/>
          </a:prstGeom>
          <a:noFill/>
        </p:spPr>
      </p:pic>
    </p:spTree>
    <p:extLst>
      <p:ext uri="{BB962C8B-B14F-4D97-AF65-F5344CB8AC3E}">
        <p14:creationId xmlns:p14="http://schemas.microsoft.com/office/powerpoint/2010/main" val="318820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D604E-5832-44B7-5D2C-878886F5BC20}"/>
              </a:ext>
            </a:extLst>
          </p:cNvPr>
          <p:cNvSpPr>
            <a:spLocks noGrp="1"/>
          </p:cNvSpPr>
          <p:nvPr>
            <p:ph type="title"/>
          </p:nvPr>
        </p:nvSpPr>
        <p:spPr>
          <a:xfrm>
            <a:off x="581193" y="729658"/>
            <a:ext cx="11029616" cy="988332"/>
          </a:xfrm>
        </p:spPr>
        <p:txBody>
          <a:bodyPr anchor="b">
            <a:normAutofit/>
          </a:bodyPr>
          <a:lstStyle/>
          <a:p>
            <a:r>
              <a:rPr lang="en-US" dirty="0"/>
              <a:t>Thread hierarchy</a:t>
            </a:r>
          </a:p>
        </p:txBody>
      </p:sp>
      <p:sp>
        <p:nvSpPr>
          <p:cNvPr id="3" name="Marcador de contenido 2">
            <a:extLst>
              <a:ext uri="{FF2B5EF4-FFF2-40B4-BE49-F238E27FC236}">
                <a16:creationId xmlns:a16="http://schemas.microsoft.com/office/drawing/2014/main" id="{ADD1DF28-8CFC-39F3-128D-572022FA2978}"/>
              </a:ext>
            </a:extLst>
          </p:cNvPr>
          <p:cNvSpPr>
            <a:spLocks noGrp="1"/>
          </p:cNvSpPr>
          <p:nvPr>
            <p:ph sz="half" idx="1"/>
          </p:nvPr>
        </p:nvSpPr>
        <p:spPr>
          <a:xfrm>
            <a:off x="581193" y="2228003"/>
            <a:ext cx="5422390" cy="3633047"/>
          </a:xfrm>
        </p:spPr>
        <p:txBody>
          <a:bodyPr anchor="ctr">
            <a:normAutofit/>
          </a:bodyPr>
          <a:lstStyle/>
          <a:p>
            <a:r>
              <a:rPr lang="en-US" dirty="0"/>
              <a:t>Threads are grouped into thread blocks</a:t>
            </a:r>
          </a:p>
          <a:p>
            <a:r>
              <a:rPr lang="en-US" dirty="0"/>
              <a:t>A thread block may contain up to 1024 threads</a:t>
            </a:r>
          </a:p>
          <a:p>
            <a:r>
              <a:rPr lang="en-US" dirty="0"/>
              <a:t>Multiple blocks are combined to form a grid</a:t>
            </a:r>
          </a:p>
          <a:p>
            <a:r>
              <a:rPr lang="en-US" dirty="0"/>
              <a:t>Threads and blocks can have up to three dimensions for their indices</a:t>
            </a:r>
          </a:p>
        </p:txBody>
      </p:sp>
      <p:pic>
        <p:nvPicPr>
          <p:cNvPr id="7" name="Imagen 6" descr="Tabla&#10;&#10;Descripción generada automáticamente con confianza media">
            <a:extLst>
              <a:ext uri="{FF2B5EF4-FFF2-40B4-BE49-F238E27FC236}">
                <a16:creationId xmlns:a16="http://schemas.microsoft.com/office/drawing/2014/main" id="{12E080E2-C2EF-E81F-249C-7CD4F9FD782A}"/>
              </a:ext>
            </a:extLst>
          </p:cNvPr>
          <p:cNvPicPr>
            <a:picLocks noChangeAspect="1"/>
          </p:cNvPicPr>
          <p:nvPr/>
        </p:nvPicPr>
        <p:blipFill>
          <a:blip r:embed="rId2"/>
          <a:stretch>
            <a:fillRect/>
          </a:stretch>
        </p:blipFill>
        <p:spPr>
          <a:xfrm>
            <a:off x="7450936" y="2228003"/>
            <a:ext cx="2897354" cy="3633047"/>
          </a:xfrm>
          <a:prstGeom prst="rect">
            <a:avLst/>
          </a:prstGeom>
          <a:noFill/>
        </p:spPr>
      </p:pic>
    </p:spTree>
    <p:extLst>
      <p:ext uri="{BB962C8B-B14F-4D97-AF65-F5344CB8AC3E}">
        <p14:creationId xmlns:p14="http://schemas.microsoft.com/office/powerpoint/2010/main" val="183056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D604E-5832-44B7-5D2C-878886F5BC20}"/>
              </a:ext>
            </a:extLst>
          </p:cNvPr>
          <p:cNvSpPr>
            <a:spLocks noGrp="1"/>
          </p:cNvSpPr>
          <p:nvPr>
            <p:ph type="title"/>
          </p:nvPr>
        </p:nvSpPr>
        <p:spPr>
          <a:xfrm>
            <a:off x="581193" y="729658"/>
            <a:ext cx="11029616" cy="988332"/>
          </a:xfrm>
        </p:spPr>
        <p:txBody>
          <a:bodyPr anchor="b">
            <a:normAutofit/>
          </a:bodyPr>
          <a:lstStyle/>
          <a:p>
            <a:r>
              <a:rPr lang="en-US" dirty="0"/>
              <a:t>Threads from hardware perspective</a:t>
            </a:r>
          </a:p>
        </p:txBody>
      </p:sp>
      <p:sp>
        <p:nvSpPr>
          <p:cNvPr id="3" name="Marcador de contenido 2">
            <a:extLst>
              <a:ext uri="{FF2B5EF4-FFF2-40B4-BE49-F238E27FC236}">
                <a16:creationId xmlns:a16="http://schemas.microsoft.com/office/drawing/2014/main" id="{ADD1DF28-8CFC-39F3-128D-572022FA2978}"/>
              </a:ext>
            </a:extLst>
          </p:cNvPr>
          <p:cNvSpPr>
            <a:spLocks noGrp="1"/>
          </p:cNvSpPr>
          <p:nvPr>
            <p:ph sz="half" idx="1"/>
          </p:nvPr>
        </p:nvSpPr>
        <p:spPr>
          <a:xfrm>
            <a:off x="581193" y="2228003"/>
            <a:ext cx="5422390" cy="3633047"/>
          </a:xfrm>
        </p:spPr>
        <p:txBody>
          <a:bodyPr anchor="ctr">
            <a:normAutofit/>
          </a:bodyPr>
          <a:lstStyle/>
          <a:p>
            <a:r>
              <a:rPr lang="en-US" dirty="0"/>
              <a:t>Threads inside a thread block are divided into wraps, and all threads inside a warp execute the same instruction.</a:t>
            </a:r>
          </a:p>
          <a:p>
            <a:r>
              <a:rPr lang="en-US" dirty="0"/>
              <a:t>Several thread blocks are assigned to a Streaming Multiprocessor(SM). The block count per SM depends on the requested blocks and the number of SMs in a GPU</a:t>
            </a:r>
          </a:p>
          <a:p>
            <a:pPr marL="0" indent="0"/>
            <a:endParaRPr lang="en-US" dirty="0"/>
          </a:p>
        </p:txBody>
      </p:sp>
      <p:pic>
        <p:nvPicPr>
          <p:cNvPr id="5" name="Imagen 4" descr="Diagrama&#10;&#10;Descripción generada automáticamente">
            <a:extLst>
              <a:ext uri="{FF2B5EF4-FFF2-40B4-BE49-F238E27FC236}">
                <a16:creationId xmlns:a16="http://schemas.microsoft.com/office/drawing/2014/main" id="{6A049670-E3BD-4B7C-9238-49527D3360A3}"/>
              </a:ext>
            </a:extLst>
          </p:cNvPr>
          <p:cNvPicPr>
            <a:picLocks noChangeAspect="1"/>
          </p:cNvPicPr>
          <p:nvPr/>
        </p:nvPicPr>
        <p:blipFill>
          <a:blip r:embed="rId2"/>
          <a:stretch>
            <a:fillRect/>
          </a:stretch>
        </p:blipFill>
        <p:spPr>
          <a:xfrm>
            <a:off x="6188417" y="2702485"/>
            <a:ext cx="5422392" cy="2684083"/>
          </a:xfrm>
          <a:prstGeom prst="rect">
            <a:avLst/>
          </a:prstGeom>
          <a:noFill/>
        </p:spPr>
      </p:pic>
    </p:spTree>
    <p:extLst>
      <p:ext uri="{BB962C8B-B14F-4D97-AF65-F5344CB8AC3E}">
        <p14:creationId xmlns:p14="http://schemas.microsoft.com/office/powerpoint/2010/main" val="2451006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47730-EFDF-8686-64C2-127E3B1EBD85}"/>
              </a:ext>
            </a:extLst>
          </p:cNvPr>
          <p:cNvSpPr>
            <a:spLocks noGrp="1"/>
          </p:cNvSpPr>
          <p:nvPr>
            <p:ph type="title"/>
          </p:nvPr>
        </p:nvSpPr>
        <p:spPr>
          <a:xfrm>
            <a:off x="581193" y="729658"/>
            <a:ext cx="11029616" cy="988332"/>
          </a:xfrm>
        </p:spPr>
        <p:txBody>
          <a:bodyPr anchor="b">
            <a:normAutofit/>
          </a:bodyPr>
          <a:lstStyle/>
          <a:p>
            <a:r>
              <a:rPr lang="en-US" dirty="0"/>
              <a:t>Streaming multiprocessors</a:t>
            </a:r>
          </a:p>
        </p:txBody>
      </p:sp>
      <p:sp>
        <p:nvSpPr>
          <p:cNvPr id="11" name="Content Placeholder 2">
            <a:extLst>
              <a:ext uri="{FF2B5EF4-FFF2-40B4-BE49-F238E27FC236}">
                <a16:creationId xmlns:a16="http://schemas.microsoft.com/office/drawing/2014/main" id="{38EB4D86-3911-BDD7-E55B-F493741F26F2}"/>
              </a:ext>
            </a:extLst>
          </p:cNvPr>
          <p:cNvSpPr>
            <a:spLocks noGrp="1"/>
          </p:cNvSpPr>
          <p:nvPr>
            <p:ph sz="half" idx="1"/>
          </p:nvPr>
        </p:nvSpPr>
        <p:spPr>
          <a:xfrm>
            <a:off x="581193" y="2142908"/>
            <a:ext cx="5422390" cy="4946650"/>
          </a:xfrm>
        </p:spPr>
        <p:txBody>
          <a:bodyPr>
            <a:normAutofit/>
          </a:bodyPr>
          <a:lstStyle/>
          <a:p>
            <a:pPr marL="0" indent="0">
              <a:buNone/>
            </a:pPr>
            <a:r>
              <a:rPr lang="en-US" dirty="0"/>
              <a:t>General purpose processors with low clock rate and small cache. Supports instruction-level parallelism but not branch prediction. Composed of :</a:t>
            </a:r>
          </a:p>
          <a:p>
            <a:r>
              <a:rPr lang="en-US" dirty="0"/>
              <a:t>Execution cores</a:t>
            </a:r>
          </a:p>
          <a:p>
            <a:pPr lvl="1"/>
            <a:r>
              <a:rPr lang="en-US" dirty="0"/>
              <a:t>Single and double precision floating point units</a:t>
            </a:r>
          </a:p>
          <a:p>
            <a:pPr lvl="1"/>
            <a:r>
              <a:rPr lang="en-US" dirty="0"/>
              <a:t>Special Function Units (cos, sin, 1/sqrt, log2…</a:t>
            </a:r>
            <a:r>
              <a:rPr lang="en-US" dirty="0" err="1"/>
              <a:t>etc</a:t>
            </a:r>
            <a:r>
              <a:rPr lang="en-US" dirty="0"/>
              <a:t>)</a:t>
            </a:r>
          </a:p>
          <a:p>
            <a:r>
              <a:rPr lang="en-US" dirty="0"/>
              <a:t>Caches and shared memory</a:t>
            </a:r>
          </a:p>
          <a:p>
            <a:r>
              <a:rPr lang="en-US" dirty="0"/>
              <a:t>Thousands of registers</a:t>
            </a:r>
          </a:p>
          <a:p>
            <a:r>
              <a:rPr lang="en-US" dirty="0"/>
              <a:t>Schedulers for warps (in charge of issuing instructions to warps)</a:t>
            </a:r>
          </a:p>
          <a:p>
            <a:endParaRPr lang="en-US" dirty="0"/>
          </a:p>
          <a:p>
            <a:pPr marL="0" indent="0">
              <a:buSzPct val="100000"/>
              <a:buNone/>
            </a:pPr>
            <a:endParaRPr lang="en-US" dirty="0"/>
          </a:p>
          <a:p>
            <a:pPr marL="0" indent="0">
              <a:buNone/>
            </a:pPr>
            <a:endParaRPr lang="en-US" dirty="0"/>
          </a:p>
          <a:p>
            <a:pPr lvl="1">
              <a:buFont typeface="Wingdings" panose="05000000000000000000" pitchFamily="2" charset="2"/>
              <a:buChar char="q"/>
            </a:pPr>
            <a:endParaRPr lang="en-US" dirty="0"/>
          </a:p>
        </p:txBody>
      </p:sp>
      <p:pic>
        <p:nvPicPr>
          <p:cNvPr id="6" name="Marcador de contenido 5" descr="Diagrama, Esquemático&#10;&#10;Descripción generada automáticamente">
            <a:extLst>
              <a:ext uri="{FF2B5EF4-FFF2-40B4-BE49-F238E27FC236}">
                <a16:creationId xmlns:a16="http://schemas.microsoft.com/office/drawing/2014/main" id="{588BD748-6F33-FD33-7C09-E7D38498F148}"/>
              </a:ext>
            </a:extLst>
          </p:cNvPr>
          <p:cNvPicPr>
            <a:picLocks noGrp="1" noChangeAspect="1"/>
          </p:cNvPicPr>
          <p:nvPr>
            <p:ph sz="half" idx="2"/>
          </p:nvPr>
        </p:nvPicPr>
        <p:blipFill>
          <a:blip r:embed="rId2"/>
          <a:stretch>
            <a:fillRect/>
          </a:stretch>
        </p:blipFill>
        <p:spPr>
          <a:xfrm>
            <a:off x="6607469" y="2228003"/>
            <a:ext cx="4584287" cy="3633047"/>
          </a:xfrm>
          <a:noFill/>
        </p:spPr>
      </p:pic>
    </p:spTree>
    <p:extLst>
      <p:ext uri="{BB962C8B-B14F-4D97-AF65-F5344CB8AC3E}">
        <p14:creationId xmlns:p14="http://schemas.microsoft.com/office/powerpoint/2010/main" val="1597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47730-EFDF-8686-64C2-127E3B1EBD85}"/>
              </a:ext>
            </a:extLst>
          </p:cNvPr>
          <p:cNvSpPr>
            <a:spLocks noGrp="1"/>
          </p:cNvSpPr>
          <p:nvPr>
            <p:ph type="title"/>
          </p:nvPr>
        </p:nvSpPr>
        <p:spPr>
          <a:xfrm>
            <a:off x="581193" y="729658"/>
            <a:ext cx="11029616" cy="988332"/>
          </a:xfrm>
        </p:spPr>
        <p:txBody>
          <a:bodyPr anchor="b">
            <a:normAutofit/>
          </a:bodyPr>
          <a:lstStyle/>
          <a:p>
            <a:r>
              <a:rPr lang="en-US" dirty="0"/>
              <a:t>Streaming multiprocessors</a:t>
            </a:r>
          </a:p>
        </p:txBody>
      </p:sp>
      <p:sp>
        <p:nvSpPr>
          <p:cNvPr id="11" name="Content Placeholder 2">
            <a:extLst>
              <a:ext uri="{FF2B5EF4-FFF2-40B4-BE49-F238E27FC236}">
                <a16:creationId xmlns:a16="http://schemas.microsoft.com/office/drawing/2014/main" id="{38EB4D86-3911-BDD7-E55B-F493741F26F2}"/>
              </a:ext>
            </a:extLst>
          </p:cNvPr>
          <p:cNvSpPr>
            <a:spLocks noGrp="1"/>
          </p:cNvSpPr>
          <p:nvPr>
            <p:ph sz="half" idx="1"/>
          </p:nvPr>
        </p:nvSpPr>
        <p:spPr>
          <a:xfrm>
            <a:off x="581193" y="2228003"/>
            <a:ext cx="5422390" cy="3633047"/>
          </a:xfrm>
        </p:spPr>
        <p:txBody>
          <a:bodyPr anchor="ctr">
            <a:normAutofit/>
          </a:bodyPr>
          <a:lstStyle/>
          <a:p>
            <a:r>
              <a:rPr lang="en-US" dirty="0"/>
              <a:t>May contain up to 8 thread blocks.</a:t>
            </a:r>
          </a:p>
          <a:p>
            <a:r>
              <a:rPr lang="en-US" dirty="0"/>
              <a:t>When the SM executes a thread block, all the threads inside the block are executed at the same time</a:t>
            </a:r>
          </a:p>
          <a:p>
            <a:r>
              <a:rPr lang="en-US" dirty="0"/>
              <a:t>To free the memory of a thread block, all the threads within it must have finished execution, so threads within a block should take about the same time to finish, to avoid inactivity</a:t>
            </a:r>
          </a:p>
          <a:p>
            <a:r>
              <a:rPr lang="en-US" dirty="0"/>
              <a:t>Only threads in the same block have access to shared memory</a:t>
            </a:r>
          </a:p>
        </p:txBody>
      </p:sp>
      <p:pic>
        <p:nvPicPr>
          <p:cNvPr id="9" name="Marcador de contenido 5" descr="Diagrama, Esquemático&#10;&#10;Descripción generada automáticamente">
            <a:extLst>
              <a:ext uri="{FF2B5EF4-FFF2-40B4-BE49-F238E27FC236}">
                <a16:creationId xmlns:a16="http://schemas.microsoft.com/office/drawing/2014/main" id="{4F6F1124-474B-07CA-BB8C-A468188B6739}"/>
              </a:ext>
            </a:extLst>
          </p:cNvPr>
          <p:cNvPicPr>
            <a:picLocks noGrp="1" noChangeAspect="1"/>
          </p:cNvPicPr>
          <p:nvPr>
            <p:ph sz="half" idx="2"/>
          </p:nvPr>
        </p:nvPicPr>
        <p:blipFill>
          <a:blip r:embed="rId2"/>
          <a:stretch>
            <a:fillRect/>
          </a:stretch>
        </p:blipFill>
        <p:spPr>
          <a:xfrm>
            <a:off x="6607469" y="2228003"/>
            <a:ext cx="4584287" cy="3633047"/>
          </a:xfrm>
          <a:noFill/>
        </p:spPr>
      </p:pic>
    </p:spTree>
    <p:extLst>
      <p:ext uri="{BB962C8B-B14F-4D97-AF65-F5344CB8AC3E}">
        <p14:creationId xmlns:p14="http://schemas.microsoft.com/office/powerpoint/2010/main" val="2858131603"/>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730493DC-5911-4636-A693-50D9F311C5D4}" vid="{C48B9032-91E5-4062-92EA-18F233085F2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953137C7BB204A9076573DDFB0807E" ma:contentTypeVersion="15" ma:contentTypeDescription="Create a new document." ma:contentTypeScope="" ma:versionID="9ab290d8548ac4fd20feac76a8fd3dd9">
  <xsd:schema xmlns:xsd="http://www.w3.org/2001/XMLSchema" xmlns:xs="http://www.w3.org/2001/XMLSchema" xmlns:p="http://schemas.microsoft.com/office/2006/metadata/properties" xmlns:ns3="fe86d06f-9373-4b54-a924-8757de508cba" xmlns:ns4="567821ea-63af-41ec-93b0-e01a225bf801" targetNamespace="http://schemas.microsoft.com/office/2006/metadata/properties" ma:root="true" ma:fieldsID="8b8263d530319fd1a6ab1c8af9c1fdbf" ns3:_="" ns4:_="">
    <xsd:import namespace="fe86d06f-9373-4b54-a924-8757de508cba"/>
    <xsd:import namespace="567821ea-63af-41ec-93b0-e01a225bf8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MediaServiceAutoKeyPoints" minOccurs="0"/>
                <xsd:element ref="ns4:MediaServiceKeyPoints" minOccurs="0"/>
                <xsd:element ref="ns4:_activity"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86d06f-9373-4b54-a924-8757de508c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7821ea-63af-41ec-93b0-e01a225bf80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67821ea-63af-41ec-93b0-e01a225bf801" xsi:nil="true"/>
  </documentManagement>
</p:properties>
</file>

<file path=customXml/itemProps1.xml><?xml version="1.0" encoding="utf-8"?>
<ds:datastoreItem xmlns:ds="http://schemas.openxmlformats.org/officeDocument/2006/customXml" ds:itemID="{29EE22D4-B1A7-4A0D-95B1-46377A440B30}">
  <ds:schemaRefs>
    <ds:schemaRef ds:uri="http://schemas.microsoft.com/sharepoint/v3/contenttype/forms"/>
  </ds:schemaRefs>
</ds:datastoreItem>
</file>

<file path=customXml/itemProps2.xml><?xml version="1.0" encoding="utf-8"?>
<ds:datastoreItem xmlns:ds="http://schemas.openxmlformats.org/officeDocument/2006/customXml" ds:itemID="{85FAFA21-9902-4D08-B677-F9E303F459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86d06f-9373-4b54-a924-8757de508cba"/>
    <ds:schemaRef ds:uri="567821ea-63af-41ec-93b0-e01a225bf8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E118F5-80D2-494B-A22B-C650A56CD8B1}">
  <ds:schemaRefs>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dcmitype/"/>
    <ds:schemaRef ds:uri="fe86d06f-9373-4b54-a924-8757de508cba"/>
    <ds:schemaRef ds:uri="http://purl.org/dc/terms/"/>
    <ds:schemaRef ds:uri="http://schemas.microsoft.com/office/infopath/2007/PartnerControls"/>
    <ds:schemaRef ds:uri="567821ea-63af-41ec-93b0-e01a225bf801"/>
  </ds:schemaRefs>
</ds:datastoreItem>
</file>

<file path=docProps/app.xml><?xml version="1.0" encoding="utf-8"?>
<Properties xmlns="http://schemas.openxmlformats.org/officeDocument/2006/extended-properties" xmlns:vt="http://schemas.openxmlformats.org/officeDocument/2006/docPropsVTypes">
  <Template>{DF2BDA18-7F08-4882-AEE7-EC493244DF5B}tf56390039_win32</Template>
  <TotalTime>2037</TotalTime>
  <Words>1067</Words>
  <Application>Microsoft Office PowerPoint</Application>
  <PresentationFormat>Panorámica</PresentationFormat>
  <Paragraphs>134</Paragraphs>
  <Slides>25</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Gill Sans MT</vt:lpstr>
      <vt:lpstr>Wingdings</vt:lpstr>
      <vt:lpstr>Wingdings 2</vt:lpstr>
      <vt:lpstr>Dividendo</vt:lpstr>
      <vt:lpstr>Cuda raytracer</vt:lpstr>
      <vt:lpstr>What is cuda?</vt:lpstr>
      <vt:lpstr>The cuda api</vt:lpstr>
      <vt:lpstr>The cuda api</vt:lpstr>
      <vt:lpstr>The cuda api</vt:lpstr>
      <vt:lpstr>Thread hierarchy</vt:lpstr>
      <vt:lpstr>Threads from hardware perspective</vt:lpstr>
      <vt:lpstr>Streaming multiprocessors</vt:lpstr>
      <vt:lpstr>Streaming multiprocessors</vt:lpstr>
      <vt:lpstr>warps</vt:lpstr>
      <vt:lpstr>Memory hierarchy</vt:lpstr>
      <vt:lpstr>Memory hierarchy: pageable and pinned memory</vt:lpstr>
      <vt:lpstr>Memory hierarchy: mapped and unified memory</vt:lpstr>
      <vt:lpstr>Memory hierarchy: comparisons</vt:lpstr>
      <vt:lpstr>Cuda Raytracer implementation: milestone 1</vt:lpstr>
      <vt:lpstr>Cuda Raytracer implementation: milestone 2</vt:lpstr>
      <vt:lpstr>Cuda Raytracer implementation: milestone 2</vt:lpstr>
      <vt:lpstr>Cuda Raytracer implementation: milestone 3</vt:lpstr>
      <vt:lpstr>Cuda Raytracer implementation: milestone 3</vt:lpstr>
      <vt:lpstr>Cuda Raytracer implementation: milestone 3</vt:lpstr>
      <vt:lpstr>Cuda Raytracer implementation: Results</vt:lpstr>
      <vt:lpstr>Cuda Raytracer implementation: Results</vt:lpstr>
      <vt:lpstr>Cuda Raytracer implementation: Results</vt:lpstr>
      <vt:lpstr>Plans for future</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tracer milestones I &amp; 2</dc:title>
  <dc:creator>Jacobo Larsson</dc:creator>
  <cp:lastModifiedBy>Jacobo Larsson</cp:lastModifiedBy>
  <cp:revision>4</cp:revision>
  <dcterms:created xsi:type="dcterms:W3CDTF">2023-05-21T16:53:57Z</dcterms:created>
  <dcterms:modified xsi:type="dcterms:W3CDTF">2023-07-21T08:38:14Z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0x0101006B953137C7BB204A9076573DDFB0807E</vt:lpwstr>
  </property>
</Properties>
</file>